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52"/>
  </p:notesMasterIdLst>
  <p:sldIdLst>
    <p:sldId id="256" r:id="rId2"/>
    <p:sldId id="257" r:id="rId3"/>
    <p:sldId id="258" r:id="rId4"/>
    <p:sldId id="259" r:id="rId5"/>
    <p:sldId id="275" r:id="rId6"/>
    <p:sldId id="260" r:id="rId7"/>
    <p:sldId id="266" r:id="rId8"/>
    <p:sldId id="276" r:id="rId9"/>
    <p:sldId id="277" r:id="rId10"/>
    <p:sldId id="278" r:id="rId11"/>
    <p:sldId id="279" r:id="rId12"/>
    <p:sldId id="280" r:id="rId13"/>
    <p:sldId id="297" r:id="rId14"/>
    <p:sldId id="281" r:id="rId15"/>
    <p:sldId id="282" r:id="rId16"/>
    <p:sldId id="283" r:id="rId17"/>
    <p:sldId id="284" r:id="rId18"/>
    <p:sldId id="285" r:id="rId19"/>
    <p:sldId id="286" r:id="rId20"/>
    <p:sldId id="356" r:id="rId21"/>
    <p:sldId id="288" r:id="rId22"/>
    <p:sldId id="289" r:id="rId23"/>
    <p:sldId id="358" r:id="rId24"/>
    <p:sldId id="359" r:id="rId25"/>
    <p:sldId id="290" r:id="rId26"/>
    <p:sldId id="360" r:id="rId27"/>
    <p:sldId id="362" r:id="rId28"/>
    <p:sldId id="291" r:id="rId29"/>
    <p:sldId id="295" r:id="rId30"/>
    <p:sldId id="296" r:id="rId31"/>
    <p:sldId id="294" r:id="rId32"/>
    <p:sldId id="361" r:id="rId33"/>
    <p:sldId id="304" r:id="rId34"/>
    <p:sldId id="342" r:id="rId35"/>
    <p:sldId id="343" r:id="rId36"/>
    <p:sldId id="344" r:id="rId37"/>
    <p:sldId id="345" r:id="rId38"/>
    <p:sldId id="346" r:id="rId39"/>
    <p:sldId id="347" r:id="rId40"/>
    <p:sldId id="348" r:id="rId41"/>
    <p:sldId id="349" r:id="rId42"/>
    <p:sldId id="350" r:id="rId43"/>
    <p:sldId id="351" r:id="rId44"/>
    <p:sldId id="352" r:id="rId45"/>
    <p:sldId id="353" r:id="rId46"/>
    <p:sldId id="354" r:id="rId47"/>
    <p:sldId id="263" r:id="rId48"/>
    <p:sldId id="355" r:id="rId49"/>
    <p:sldId id="308" r:id="rId50"/>
    <p:sldId id="301" r:id="rId51"/>
  </p:sldIdLst>
  <p:sldSz cx="12192000" cy="6858000"/>
  <p:notesSz cx="6858000" cy="9144000"/>
  <p:embeddedFontLst>
    <p:embeddedFont>
      <p:font typeface="Calibri" panose="020F0502020204030204" pitchFamily="34" charset="0"/>
      <p:regular r:id="rId53"/>
      <p:bold r:id="rId54"/>
      <p:italic r:id="rId55"/>
      <p:boldItalic r:id="rId56"/>
    </p:embeddedFont>
    <p:embeddedFont>
      <p:font typeface="Helvetica Neue Light" panose="02000403000000020004"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A9D18E"/>
    <a:srgbClr val="9DC3E6"/>
    <a:srgbClr val="FFE699"/>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82585"/>
  </p:normalViewPr>
  <p:slideViewPr>
    <p:cSldViewPr snapToGrid="0">
      <p:cViewPr varScale="1">
        <p:scale>
          <a:sx n="104" d="100"/>
          <a:sy n="104" d="100"/>
        </p:scale>
        <p:origin x="232" y="2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Data_structure"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en.wikipedia.org/wiki/Table_(databas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Data_lake" TargetMode="External"/><Relationship Id="rId3" Type="http://schemas.openxmlformats.org/officeDocument/2006/relationships/hyperlink" Target="https://en.wikipedia.org/wiki/Data_extraction" TargetMode="External"/><Relationship Id="rId7" Type="http://schemas.openxmlformats.org/officeDocument/2006/relationships/hyperlink" Target="https://en.wikipedia.org/wiki/Data_mart"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Operational_data_store" TargetMode="External"/><Relationship Id="rId5" Type="http://schemas.openxmlformats.org/officeDocument/2006/relationships/hyperlink" Target="https://en.wikipedia.org/wiki/Data_cleansing" TargetMode="External"/><Relationship Id="rId4" Type="http://schemas.openxmlformats.org/officeDocument/2006/relationships/hyperlink" Target="https://en.wikipedia.org/wiki/Data_transform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extraction involves extracting data from homogenous or </a:t>
            </a:r>
            <a:r>
              <a:rPr lang="en-US" dirty="0" err="1"/>
              <a:t>hetrogenous</a:t>
            </a:r>
            <a:r>
              <a:rPr lang="en-US" dirty="0"/>
              <a:t> sources.  </a:t>
            </a:r>
          </a:p>
          <a:p>
            <a:endParaRPr lang="en-US" dirty="0"/>
          </a:p>
          <a:p>
            <a:r>
              <a:rPr lang="en-US" dirty="0"/>
              <a:t>So all the data exists in your data </a:t>
            </a:r>
            <a:r>
              <a:rPr lang="en-US" dirty="0" err="1"/>
              <a:t>warhouse</a:t>
            </a:r>
            <a:r>
              <a:rPr lang="en-US" dirty="0"/>
              <a:t> Snowflake, but it is in the raw format and it does not give any insights.  We need to be smart about this.  Here is an opportunity to QA much of the data before we make is available to </a:t>
            </a:r>
            <a:r>
              <a:rPr lang="en-US" dirty="0" err="1"/>
              <a:t>pleabs</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2449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Facebook – back in the day when they first came out they gave you all the data – demographics, details, likes, dislikes </a:t>
            </a:r>
          </a:p>
          <a:p>
            <a:r>
              <a:rPr lang="en-US" dirty="0"/>
              <a:t>Turns out that data was actually really valuable and could be used to do some pretty bad things</a:t>
            </a:r>
          </a:p>
          <a:p>
            <a:r>
              <a:rPr lang="en-US" dirty="0"/>
              <a:t>Facebook got in trouble – First they limited the API pulls but turns out you could still scrape and crawl the site </a:t>
            </a:r>
          </a:p>
          <a:p>
            <a:r>
              <a:rPr lang="en-US" dirty="0"/>
              <a:t>Facebook got in trouble again! </a:t>
            </a:r>
          </a:p>
          <a:p>
            <a:r>
              <a:rPr lang="en-US" dirty="0"/>
              <a:t>Twitter still allows for some scraping </a:t>
            </a:r>
          </a:p>
          <a:p>
            <a:r>
              <a:rPr lang="en-US" dirty="0"/>
              <a:t>Reddit too </a:t>
            </a:r>
          </a:p>
          <a:p>
            <a:r>
              <a:rPr lang="en-US" dirty="0"/>
              <a:t>Surprising the information you can learn about a person based off of forums </a:t>
            </a:r>
          </a:p>
          <a:p>
            <a:r>
              <a:rPr lang="en-US" dirty="0"/>
              <a:t>But data security is a completely different lecture when you might leave with your heads and your phones wrapped in foil (my attempt at a joke)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5051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acronym YMAL refers to itself in it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6545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For example, processing all the transaction that have been performed by a major financial firm in a week. This data contains millions of records for a day that can be stored as a file or record etc. This particular file will undergo processing at the end of the day for various analysis that firm wants to do. Obviously it will take large amount of time for that file to be processed. That would be what Batch Processing is :)</a:t>
            </a:r>
            <a:r>
              <a:rPr lang="en-US" dirty="0">
                <a:effectLst/>
              </a:rPr>
              <a:t> </a:t>
            </a:r>
          </a:p>
          <a:p>
            <a:endParaRPr lang="en-US" dirty="0">
              <a:effectLst/>
            </a:endParaRPr>
          </a:p>
          <a:p>
            <a:r>
              <a:rPr lang="en-US" sz="1200" b="0" i="0" u="none" strike="noStrike" cap="none" dirty="0">
                <a:solidFill>
                  <a:schemeClr val="dk1"/>
                </a:solidFill>
                <a:effectLst/>
                <a:latin typeface="Calibri"/>
                <a:ea typeface="Calibri"/>
                <a:cs typeface="Calibri"/>
                <a:sym typeface="Calibri"/>
              </a:rPr>
              <a:t>When will batch processing work well?</a:t>
            </a:r>
          </a:p>
          <a:p>
            <a:pPr lvl="0"/>
            <a:r>
              <a:rPr lang="en-US" sz="1200" b="0" i="0" u="none" strike="noStrike" cap="none" dirty="0">
                <a:solidFill>
                  <a:schemeClr val="dk1"/>
                </a:solidFill>
                <a:effectLst/>
                <a:latin typeface="Calibri"/>
                <a:ea typeface="Calibri"/>
                <a:cs typeface="Calibri"/>
                <a:sym typeface="Calibri"/>
              </a:rPr>
              <a:t>Don’t need real time analytics results </a:t>
            </a:r>
          </a:p>
          <a:p>
            <a:endParaRPr lang="en-US" dirty="0">
              <a:effectLst/>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7633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Stream processing is a golden key if you want analytics results in real time</a:t>
            </a:r>
            <a:r>
              <a:rPr lang="en-US" dirty="0">
                <a:effectLst/>
              </a:rPr>
              <a:t>  </a:t>
            </a:r>
          </a:p>
          <a:p>
            <a:pPr>
              <a:buFontTx/>
              <a:buChar char="-"/>
            </a:pPr>
            <a:r>
              <a:rPr lang="en-US" dirty="0">
                <a:effectLst/>
              </a:rPr>
              <a:t>So this is what we need? Right?! Why not do this with all data?</a:t>
            </a:r>
          </a:p>
          <a:p>
            <a:pPr>
              <a:buFontTx/>
              <a:buChar char="-"/>
            </a:pPr>
            <a:endParaRPr lang="en-US"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Stream processing allows you to feed data into analytics tools as soon as they get generated and get instant analytics results.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multiple open source stream processing platforms such as Apache Kafka, Apache </a:t>
            </a:r>
            <a:r>
              <a:rPr lang="en-US" sz="1200" b="0" i="0" u="none" strike="noStrike" cap="none" dirty="0" err="1">
                <a:solidFill>
                  <a:schemeClr val="dk1"/>
                </a:solidFill>
                <a:effectLst/>
                <a:latin typeface="Calibri"/>
                <a:ea typeface="Calibri"/>
                <a:cs typeface="Calibri"/>
                <a:sym typeface="Calibri"/>
              </a:rPr>
              <a:t>Flink</a:t>
            </a:r>
            <a:r>
              <a:rPr lang="en-US" sz="1200" b="0" i="0" u="none" strike="noStrike" cap="none" dirty="0">
                <a:solidFill>
                  <a:schemeClr val="dk1"/>
                </a:solidFill>
                <a:effectLst/>
                <a:latin typeface="Calibri"/>
                <a:ea typeface="Calibri"/>
                <a:cs typeface="Calibri"/>
                <a:sym typeface="Calibri"/>
              </a:rPr>
              <a:t>, Apache Storm, Apache </a:t>
            </a:r>
            <a:r>
              <a:rPr lang="en-US" sz="1200" b="0" i="0" u="none" strike="noStrike" cap="none" dirty="0" err="1">
                <a:solidFill>
                  <a:schemeClr val="dk1"/>
                </a:solidFill>
                <a:effectLst/>
                <a:latin typeface="Calibri"/>
                <a:ea typeface="Calibri"/>
                <a:cs typeface="Calibri"/>
                <a:sym typeface="Calibri"/>
              </a:rPr>
              <a:t>Samza</a:t>
            </a:r>
            <a:r>
              <a:rPr lang="en-US" sz="1200" b="0" i="0" u="none" strike="noStrike" cap="none" dirty="0">
                <a:solidFill>
                  <a:schemeClr val="dk1"/>
                </a:solidFill>
                <a:effectLst/>
                <a:latin typeface="Calibri"/>
                <a:ea typeface="Calibri"/>
                <a:cs typeface="Calibri"/>
                <a:sym typeface="Calibri"/>
              </a:rPr>
              <a:t>, etc.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200" b="0" i="0" u="none" strike="noStrike" cap="none" dirty="0">
                <a:solidFill>
                  <a:schemeClr val="dk1"/>
                </a:solidFill>
                <a:effectLst/>
                <a:latin typeface="Calibri"/>
                <a:ea typeface="Calibri"/>
                <a:cs typeface="Calibri"/>
                <a:sym typeface="Calibri"/>
              </a:rPr>
              <a:t>You can query data stream using a “Streaming SQL” language</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When Is an example of when stream processing most useful?</a:t>
            </a:r>
          </a:p>
          <a:p>
            <a:pPr lvl="0"/>
            <a:r>
              <a:rPr lang="en-US" sz="1200" b="0" i="0" u="none" strike="noStrike" cap="none" dirty="0">
                <a:solidFill>
                  <a:schemeClr val="dk1"/>
                </a:solidFill>
                <a:effectLst/>
                <a:latin typeface="Calibri"/>
                <a:ea typeface="Calibri"/>
                <a:cs typeface="Calibri"/>
                <a:sym typeface="Calibri"/>
              </a:rPr>
              <a:t>Fraud detection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6548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dirty="0">
              <a:effectLs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17566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 popularity has grown because companies know they can move faster to deliver a scalable solution that are much more manageable than monolithic applications.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the mid-2000s, N-tier architecture was at its height of popularity. Organizations would build monolithic code bases backed by an RDBMS against which all CRUD was performed</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Object oriented programming encouraged engineers to reuse code – not their fault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Centralized – constrained by centralized system </a:t>
            </a:r>
          </a:p>
          <a:p>
            <a:r>
              <a:rPr lang="en-US" sz="1200" b="0" i="0" u="none" strike="noStrike" cap="none" dirty="0">
                <a:solidFill>
                  <a:schemeClr val="dk1"/>
                </a:solidFill>
                <a:effectLst/>
                <a:latin typeface="Calibri"/>
                <a:ea typeface="Calibri"/>
                <a:cs typeface="Calibri"/>
                <a:sym typeface="Calibri"/>
              </a:rPr>
              <a:t>	event waits on central system- &gt; batch processes -&gt; returned to central system  - &gt; then sent to consumer after some time </a:t>
            </a:r>
          </a:p>
          <a:p>
            <a:r>
              <a:rPr lang="en-US" sz="1200" b="0" i="0" u="none" strike="noStrike" cap="none" dirty="0">
                <a:solidFill>
                  <a:schemeClr val="dk1"/>
                </a:solidFill>
                <a:effectLst/>
                <a:latin typeface="Calibri"/>
                <a:ea typeface="Calibri"/>
                <a:cs typeface="Calibri"/>
                <a:sym typeface="Calibri"/>
              </a:rPr>
              <a:t>EDA – event creator -&gt; event manager - &gt; event consumers</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Advantages </a:t>
            </a:r>
          </a:p>
          <a:p>
            <a:r>
              <a:rPr lang="en-US" sz="1200" b="0" i="0" u="none" strike="noStrike" cap="none" dirty="0">
                <a:solidFill>
                  <a:schemeClr val="dk1"/>
                </a:solidFill>
                <a:effectLst/>
                <a:latin typeface="Calibri"/>
                <a:ea typeface="Calibri"/>
                <a:cs typeface="Calibri"/>
                <a:sym typeface="Calibri"/>
              </a:rPr>
              <a:t>EDA</a:t>
            </a:r>
          </a:p>
          <a:p>
            <a:r>
              <a:rPr lang="en-US" sz="1200" b="0" i="0" u="none" strike="noStrike" cap="none" dirty="0">
                <a:solidFill>
                  <a:schemeClr val="dk1"/>
                </a:solidFill>
                <a:effectLst/>
                <a:latin typeface="Calibri"/>
                <a:ea typeface="Calibri"/>
                <a:cs typeface="Calibri"/>
                <a:sym typeface="Calibri"/>
              </a:rPr>
              <a:t>- 	loosely coupled structure – work well – used and reused </a:t>
            </a:r>
          </a:p>
          <a:p>
            <a:pPr>
              <a:buFontTx/>
              <a:buChar char="-"/>
            </a:pPr>
            <a:r>
              <a:rPr lang="en-US" sz="1200" b="0" i="0" u="none" strike="noStrike" cap="none" dirty="0">
                <a:solidFill>
                  <a:schemeClr val="dk1"/>
                </a:solidFill>
                <a:effectLst/>
                <a:latin typeface="Calibri"/>
                <a:ea typeface="Calibri"/>
                <a:cs typeface="Calibri"/>
                <a:sym typeface="Calibri"/>
              </a:rPr>
              <a:t>Versatility – normalized to unpredictable, non-linear, asynchronous  </a:t>
            </a:r>
            <a:r>
              <a:rPr lang="en-US" sz="1200" b="0" i="0" u="none" strike="noStrike" cap="none" dirty="0" err="1">
                <a:solidFill>
                  <a:schemeClr val="dk1"/>
                </a:solidFill>
                <a:effectLst/>
                <a:latin typeface="Calibri"/>
                <a:ea typeface="Calibri"/>
                <a:cs typeface="Calibri"/>
                <a:sym typeface="Calibri"/>
              </a:rPr>
              <a:t>enviroments</a:t>
            </a:r>
            <a:endParaRPr lang="en-US" sz="1200" b="0" i="0" u="none" strike="noStrike" cap="none" dirty="0">
              <a:solidFill>
                <a:schemeClr val="dk1"/>
              </a:solidFill>
              <a:effectLst/>
              <a:latin typeface="Calibri"/>
              <a:ea typeface="Calibri"/>
              <a:cs typeface="Calibri"/>
              <a:sym typeface="Calibri"/>
            </a:endParaRPr>
          </a:p>
          <a:p>
            <a:pPr>
              <a:buFontTx/>
              <a:buChar char="-"/>
            </a:pPr>
            <a:r>
              <a:rPr lang="en-US" sz="1200" b="0" i="0" u="none" strike="noStrike" cap="none" dirty="0">
                <a:solidFill>
                  <a:schemeClr val="dk1"/>
                </a:solidFill>
                <a:effectLst/>
                <a:latin typeface="Calibri"/>
                <a:ea typeface="Calibri"/>
                <a:cs typeface="Calibri"/>
                <a:sym typeface="Calibri"/>
              </a:rPr>
              <a:t>Real time analytics – pre-emptive world – focus on what is happening vs analyzing what happened before </a:t>
            </a:r>
          </a:p>
          <a:p>
            <a:pPr>
              <a:buFontTx/>
              <a:buChar char="-"/>
            </a:pPr>
            <a:r>
              <a:rPr lang="en-US" sz="1200" b="0" i="0" u="none" strike="noStrike" cap="none" dirty="0">
                <a:solidFill>
                  <a:schemeClr val="dk1"/>
                </a:solidFill>
                <a:effectLst/>
                <a:latin typeface="Calibri"/>
                <a:ea typeface="Calibri"/>
                <a:cs typeface="Calibri"/>
                <a:sym typeface="Calibri"/>
              </a:rPr>
              <a:t>Complex event processing – identify meaningful events and respond before or as soon as they happen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endParaRPr lang="en-US" sz="1200" b="0" i="0" u="none" strike="noStrike" cap="none" dirty="0">
              <a:solidFill>
                <a:schemeClr val="dk1"/>
              </a:solidFill>
              <a:effectLst/>
              <a:latin typeface="Calibri"/>
              <a:ea typeface="Calibri"/>
              <a:cs typeface="Calibri"/>
              <a:sym typeface="Calibri"/>
            </a:endParaRPr>
          </a:p>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0" i="0" u="none" strike="noStrike" cap="none" dirty="0">
                <a:solidFill>
                  <a:schemeClr val="dk1"/>
                </a:solidFill>
                <a:effectLst/>
                <a:latin typeface="Calibri"/>
                <a:ea typeface="Calibri"/>
                <a:cs typeface="Calibri"/>
                <a:sym typeface="Calibri"/>
              </a:rPr>
              <a:t>Disadvantages</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Don’t know what events are a part of it – dependencies might become opaque</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Algorithmic trading – no one has full view of what is happening – granted it prevents full arbitrage (changes over time) </a:t>
            </a:r>
          </a:p>
          <a:p>
            <a:pPr marL="4000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Get very complex – increases cost </a:t>
            </a: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9517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dirty="0"/>
              <a:t>Take into account the cost of development and maintenance when deciding if this is the right solution for you</a:t>
            </a:r>
          </a:p>
          <a:p>
            <a:pPr>
              <a:buFontTx/>
              <a:buChar char="-"/>
            </a:pPr>
            <a:r>
              <a:rPr lang="en-US" dirty="0"/>
              <a:t>Don’t bring a knife to a gun fight … well don’t bring a sledge hammer when a screw driver will suffice </a:t>
            </a:r>
          </a:p>
          <a:p>
            <a:pPr>
              <a:buFontTx/>
              <a:buChar char="-"/>
            </a:pPr>
            <a:endParaRPr lang="en-US" sz="1200" b="0" i="0" u="none" strike="noStrike" cap="none" dirty="0">
              <a:solidFill>
                <a:schemeClr val="dk1"/>
              </a:solidFill>
              <a:effectLst/>
              <a:latin typeface="Calibri"/>
              <a:ea typeface="Calibri"/>
              <a:cs typeface="Calibri"/>
              <a:sym typeface="Calibri"/>
            </a:endParaRP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What is the right level of fidelity of service abstraction?</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Are your event messages schema or schema-less?</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How does your system handle failures caused by bad or corrupt data, downed services or queues?</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How do you handle a noisy neighbor problem?</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How will you debug and understand the flow of events through the system?</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How do you handle events that are not idempotent?</a:t>
            </a:r>
          </a:p>
          <a:p>
            <a:pPr lvl="1">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denoting an element of a set which is unchanged in value when multiplied or otherwise operated on by itself.</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How will your system handle cycle prevention and detection?</a:t>
            </a:r>
          </a:p>
          <a:p>
            <a:pPr lvl="0">
              <a:buFont typeface="+mj-lt"/>
              <a:buAutoNum type="arabicPeriod"/>
            </a:pPr>
            <a:r>
              <a:rPr lang="en-US" sz="1200" b="0" i="0" u="none" strike="noStrike" cap="none" dirty="0">
                <a:solidFill>
                  <a:schemeClr val="dk1"/>
                </a:solidFill>
                <a:effectLst/>
                <a:latin typeface="Calibri"/>
                <a:ea typeface="Calibri"/>
                <a:cs typeface="Calibri"/>
                <a:sym typeface="Calibri"/>
              </a:rPr>
              <a:t>How will your system handle rollback of a distributed transaction?</a:t>
            </a:r>
          </a:p>
          <a:p>
            <a:pPr>
              <a:buFont typeface="+mj-lt"/>
              <a:buAutoNum type="arabicPeriod"/>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pPr>
              <a:buFontTx/>
              <a:buChar char="-"/>
            </a:pPr>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8206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your data and discuss how this architecture would benefit your team or not </a:t>
            </a:r>
          </a:p>
          <a:p>
            <a:endParaRPr lang="en-US" dirty="0"/>
          </a:p>
          <a:p>
            <a:r>
              <a:rPr lang="en-US" dirty="0"/>
              <a:t>Come up with 3 pro and cons </a:t>
            </a:r>
          </a:p>
          <a:p>
            <a:endParaRPr lang="en-US" dirty="0"/>
          </a:p>
          <a:p>
            <a:r>
              <a:rPr lang="en-US" dirty="0"/>
              <a:t>We don’t need specifics on the data that you are thinking about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1444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Loading data into the target data warehouse database is the last step of the ETL process.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a typical Data warehouse, huge volume of data needs to be loaded in a relatively short period (nights). Hence, load process should be optimized for performance.</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In case of load failure, recover mechanisms should be configured to restart from the point of failure without data integrity loss. </a:t>
            </a:r>
          </a:p>
          <a:p>
            <a:r>
              <a:rPr lang="en-US" sz="1200" b="0" i="0" u="none" strike="noStrike" cap="none" dirty="0">
                <a:solidFill>
                  <a:schemeClr val="dk1"/>
                </a:solidFill>
                <a:effectLst/>
                <a:latin typeface="Calibri"/>
                <a:ea typeface="Calibri"/>
                <a:cs typeface="Calibri"/>
                <a:sym typeface="Calibri"/>
              </a:rPr>
              <a:t>Data Warehouse admins need to monitor, resume, cancel loads as per prevailing server performance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Plan to set up multiple integrity checks - this will notify you before it’s too late </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1684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Share a bit about DevelopIntelligence</a:t>
            </a:r>
          </a:p>
          <a:p>
            <a:pPr>
              <a:defRPr sz="1400"/>
            </a:pPr>
            <a:r>
              <a:rPr lang="en-US" dirty="0"/>
              <a:t>- As developers you want to learn!</a:t>
            </a:r>
          </a:p>
          <a:p>
            <a:pPr>
              <a:defRPr sz="1400"/>
            </a:pPr>
            <a:r>
              <a:rPr lang="en-US" dirty="0"/>
              <a:t>- As a corporation you want your developers to align their learning with your business goals.</a:t>
            </a:r>
          </a:p>
          <a:p>
            <a:pPr>
              <a:defRPr sz="1400"/>
            </a:pPr>
            <a:r>
              <a:rPr lang="en-US" dirty="0"/>
              <a:t>- That’s where we come in… Keeping developers current, bringing others up-to-speed … all aimed at moving your business forward!</a:t>
            </a:r>
          </a:p>
          <a:p>
            <a:pPr>
              <a:defRPr sz="1400"/>
            </a:pPr>
            <a:r>
              <a:rPr lang="en-US" dirty="0"/>
              <a:t>- We started in 2003 by a Sun Microsystems developer that wanted to help developers level-up and see business better leverage IT</a:t>
            </a:r>
          </a:p>
          <a:p>
            <a:pPr marL="0" lvl="0" indent="0" algn="l" rtl="0">
              <a:spcBef>
                <a:spcPts val="0"/>
              </a:spcBef>
              <a:spcAft>
                <a:spcPts val="0"/>
              </a:spcAft>
              <a:buNone/>
            </a:pPr>
            <a:endParaRPr dirty="0"/>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database index</a:t>
            </a:r>
            <a:r>
              <a:rPr lang="en-US" sz="1200" b="0" i="0" u="none" strike="noStrike" cap="none" dirty="0">
                <a:solidFill>
                  <a:schemeClr val="dk1"/>
                </a:solidFill>
                <a:effectLst/>
                <a:latin typeface="Calibri"/>
                <a:ea typeface="Calibri"/>
                <a:cs typeface="Calibri"/>
                <a:sym typeface="Calibri"/>
              </a:rPr>
              <a:t> is a </a:t>
            </a:r>
            <a:r>
              <a:rPr lang="en-US" sz="1200" b="0" i="0" u="none" strike="noStrike" cap="none" dirty="0">
                <a:solidFill>
                  <a:schemeClr val="dk1"/>
                </a:solidFill>
                <a:effectLst/>
                <a:latin typeface="Calibri"/>
                <a:ea typeface="Calibri"/>
                <a:cs typeface="Calibri"/>
                <a:sym typeface="Calibri"/>
                <a:hlinkClick r:id="rId3" tooltip="Data structure"/>
              </a:rPr>
              <a:t>data structure</a:t>
            </a:r>
            <a:r>
              <a:rPr lang="en-US" sz="1200" b="0" i="0" u="none" strike="noStrike" cap="none" dirty="0">
                <a:solidFill>
                  <a:schemeClr val="dk1"/>
                </a:solidFill>
                <a:effectLst/>
                <a:latin typeface="Calibri"/>
                <a:ea typeface="Calibri"/>
                <a:cs typeface="Calibri"/>
                <a:sym typeface="Calibri"/>
              </a:rPr>
              <a:t> that improves the speed of data retrieval operations on a </a:t>
            </a:r>
            <a:r>
              <a:rPr lang="en-US" sz="1200" b="0" i="0" u="none" strike="noStrike" cap="none" dirty="0">
                <a:solidFill>
                  <a:schemeClr val="dk1"/>
                </a:solidFill>
                <a:effectLst/>
                <a:latin typeface="Calibri"/>
                <a:ea typeface="Calibri"/>
                <a:cs typeface="Calibri"/>
                <a:sym typeface="Calibri"/>
                <a:hlinkClick r:id="rId4" tooltip="Table (database)"/>
              </a:rPr>
              <a:t>database table</a:t>
            </a:r>
            <a:r>
              <a:rPr lang="en-US" sz="1200" b="0" i="0" u="none" strike="noStrike" cap="none" dirty="0">
                <a:solidFill>
                  <a:schemeClr val="dk1"/>
                </a:solidFill>
                <a:effectLst/>
                <a:latin typeface="Calibri"/>
                <a:ea typeface="Calibri"/>
                <a:cs typeface="Calibri"/>
                <a:sym typeface="Calibri"/>
              </a:rPr>
              <a:t> at the cost of additional writes and storage space to maintain the index data structure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This is great and all but as you all should know from your snowflake class this is of the past! </a:t>
            </a:r>
          </a:p>
          <a:p>
            <a:r>
              <a:rPr lang="en-US" sz="1200" b="0" i="0" u="none" strike="noStrike" cap="none" dirty="0">
                <a:solidFill>
                  <a:schemeClr val="dk1"/>
                </a:solidFill>
                <a:effectLst/>
                <a:latin typeface="Calibri"/>
                <a:cs typeface="Calibri"/>
                <a:sym typeface="Calibri"/>
              </a:rPr>
              <a:t>The future is snow … ok micro partitions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We will deep dive into this on day 3 in an intensive lab that looks under the hood of what snowflake is doing – get excited!!!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53760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These attributes are designed to serve two critical purposes: query constraining and/or filtering, and query result set labeling.</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Types of facts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Additive – measures should be added to all dimensions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Semi- additive – measures may be added to some dimensions but not with others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Non-additive – it stores some basic unit of measurement of business process </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Sales</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Phone calls</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Orders </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56791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Every organization would like to have all the data clean, but most of them are not ready to pay to wait or not ready to wait. To clean it all would simply take too long, so it is better not to try to cleanse all the data</a:t>
            </a:r>
            <a:r>
              <a:rPr lang="en-US" dirty="0">
                <a:effectLst/>
              </a:rPr>
              <a:t> </a:t>
            </a:r>
          </a:p>
          <a:p>
            <a:endParaRPr lang="en-US"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Always plan to clean something because the biggest reason for building the Data Warehouse is to offer cleaner and more reliable data.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Before cleansing all the dirty data, it is important for you to determine the cleansing cost for every dirty data element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To reduce storage costs, store summarized data</a:t>
            </a:r>
            <a:r>
              <a:rPr lang="en-US" dirty="0">
                <a:effectLst/>
              </a:rPr>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0415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3364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data set how would you set up the Schemas</a:t>
            </a:r>
          </a:p>
        </p:txBody>
      </p:sp>
      <p:sp>
        <p:nvSpPr>
          <p:cNvPr id="4" name="Slide Number Placeholder 3"/>
          <p:cNvSpPr>
            <a:spLocks noGrp="1"/>
          </p:cNvSpPr>
          <p:nvPr>
            <p:ph type="sldNum" sz="quarter" idx="5"/>
          </p:nvPr>
        </p:nvSpPr>
        <p:spPr/>
        <p:txBody>
          <a:bodyPr/>
          <a:lstStyle/>
          <a:p>
            <a:fld id="{508CA472-7F2E-4E76-B936-E2F0FA71052E}" type="slidenum">
              <a:rPr lang="en-US" smtClean="0"/>
              <a:t>34</a:t>
            </a:fld>
            <a:endParaRPr lang="en-US"/>
          </a:p>
        </p:txBody>
      </p:sp>
    </p:spTree>
    <p:extLst>
      <p:ext uri="{BB962C8B-B14F-4D97-AF65-F5344CB8AC3E}">
        <p14:creationId xmlns:p14="http://schemas.microsoft.com/office/powerpoint/2010/main" val="2130279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1789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idea here is that by using the cloud based infrastructure SNOWFLAKE can essentially throw resources at the management of shared-nothing infrastructure indefinitely.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is because Snowflake is </a:t>
            </a:r>
            <a:r>
              <a:rPr lang="en-US" i="1" dirty="0"/>
              <a:t>elastic</a:t>
            </a:r>
            <a:r>
              <a:rPr lang="en-US" dirty="0"/>
              <a:t> in nature- it will expand as resources are required and contract when not required.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addresses both the high compute requirements of Shared Nothing AND the high-cost requirements of creating “workers”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7297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By isolating each layer they can expand and contract independently of each other. </a:t>
            </a:r>
          </a:p>
          <a:p>
            <a:pPr lvl="1"/>
            <a:r>
              <a:rPr lang="en-US" dirty="0"/>
              <a:t>This means that we can deal with the DATA STORAGE, COMPUTE and USERS (Services) layer without effecting the other ones. </a:t>
            </a:r>
          </a:p>
          <a:p>
            <a:pPr lvl="1"/>
            <a:r>
              <a:rPr lang="en-US" dirty="0"/>
              <a:t>Let’s go into each of these</a:t>
            </a:r>
          </a:p>
          <a:p>
            <a:pPr lvl="1"/>
            <a:endParaRPr lang="en-US" dirty="0"/>
          </a:p>
          <a:p>
            <a:pPr lvl="1"/>
            <a:r>
              <a:rPr lang="en-US" dirty="0"/>
              <a:t>DATA - The amount of data stored can be increased or decreased at any time. </a:t>
            </a:r>
          </a:p>
          <a:p>
            <a:pPr lvl="1"/>
            <a:r>
              <a:rPr lang="en-US" dirty="0"/>
              <a:t>		- Data and compute decoupled – is determined independently of the volume of data in the system</a:t>
            </a:r>
          </a:p>
          <a:p>
            <a:pPr lvl="1"/>
            <a:r>
              <a:rPr lang="en-US" dirty="0"/>
              <a:t>		- store data at a very low cost because no compute resources are required to store data in the database</a:t>
            </a:r>
          </a:p>
          <a:p>
            <a:pPr lvl="1"/>
            <a:r>
              <a:rPr lang="en-US" dirty="0"/>
              <a:t>COMPUTE – these resources that are being used for query processing can also be scaled up or down depending on the intensity of the workload on the system changes. </a:t>
            </a:r>
          </a:p>
          <a:p>
            <a:pPr lvl="1"/>
            <a:r>
              <a:rPr lang="en-US" dirty="0"/>
              <a:t> 		- remember -  storage and compute are decoupled, </a:t>
            </a:r>
          </a:p>
          <a:p>
            <a:pPr lvl="1"/>
            <a:r>
              <a:rPr lang="en-US" dirty="0"/>
              <a:t>		- data is dynamically distributed</a:t>
            </a:r>
          </a:p>
          <a:p>
            <a:pPr lvl="1"/>
            <a:r>
              <a:rPr lang="en-US" dirty="0"/>
              <a:t>		- changing compute resources does not require reshuffling the data</a:t>
            </a:r>
          </a:p>
          <a:p>
            <a:pPr lvl="1"/>
            <a:r>
              <a:rPr lang="en-US" dirty="0"/>
              <a:t>		- Compute resources can be changed on-the-fly, without disruption. </a:t>
            </a:r>
          </a:p>
          <a:p>
            <a:pPr lvl="1"/>
            <a:endParaRPr lang="en-US" dirty="0"/>
          </a:p>
          <a:p>
            <a:r>
              <a:rPr lang="en-US" dirty="0"/>
              <a:t>	    SERVICES – with other systems as more users come on the the resources are strained and everything becomes much slower</a:t>
            </a:r>
          </a:p>
          <a:p>
            <a:r>
              <a:rPr lang="en-US" dirty="0"/>
              <a:t>			- other system solution is to create a new </a:t>
            </a:r>
            <a:r>
              <a:rPr lang="en-US" dirty="0" err="1"/>
              <a:t>datamart</a:t>
            </a:r>
            <a:r>
              <a:rPr lang="en-US" dirty="0"/>
              <a:t> </a:t>
            </a:r>
          </a:p>
          <a:p>
            <a:pPr lvl="1"/>
            <a:r>
              <a:rPr lang="en-US" dirty="0"/>
              <a:t>			- extra management burden </a:t>
            </a:r>
          </a:p>
          <a:p>
            <a:pPr lvl="1"/>
            <a:r>
              <a:rPr lang="en-US" dirty="0"/>
              <a:t>			-  replicating and/or migrating data across systems</a:t>
            </a:r>
          </a:p>
          <a:p>
            <a:r>
              <a:rPr lang="en-US" dirty="0"/>
              <a:t>			- Snowflake can scale to support more users and workloads without performance impact because multiple virtual warehouses can be deployed on-demand, all with access to the same data.</a:t>
            </a:r>
          </a:p>
          <a:p>
            <a:pPr lvl="1"/>
            <a:endParaRPr lang="en-US" dirty="0"/>
          </a:p>
          <a:p>
            <a:pPr lvl="1"/>
            <a:endParaRPr lang="en-US" dirty="0"/>
          </a:p>
          <a:p>
            <a:pPr lvl="1"/>
            <a:endParaRPr lang="en-US" dirty="0"/>
          </a:p>
          <a:p>
            <a:pPr lvl="1"/>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4836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Areas of DevelopIntelligence expertise</a:t>
            </a:r>
          </a:p>
          <a:p>
            <a:pPr marL="231082" indent="-231082">
              <a:buSzPct val="100000"/>
              <a:buChar char="-"/>
              <a:defRPr sz="1400"/>
            </a:pPr>
            <a:r>
              <a:rPr lang="en-US" dirty="0"/>
              <a:t>DevOps: Ansible / Jenkins</a:t>
            </a:r>
          </a:p>
          <a:p>
            <a:pPr marL="231082" indent="-231082">
              <a:buSzPct val="100000"/>
              <a:buChar char="-"/>
              <a:defRPr sz="1400"/>
            </a:pPr>
            <a:r>
              <a:rPr lang="en-US" dirty="0" err="1"/>
              <a:t>BigData</a:t>
            </a:r>
            <a:r>
              <a:rPr lang="en-US" dirty="0"/>
              <a:t>: Hadoop / Cassandra / Spark</a:t>
            </a:r>
          </a:p>
          <a:p>
            <a:pPr marL="231082" indent="-231082">
              <a:buSzPct val="100000"/>
              <a:buChar char="-"/>
              <a:defRPr sz="1400"/>
            </a:pPr>
            <a:r>
              <a:rPr lang="en-US" dirty="0"/>
              <a:t>Machine Learning</a:t>
            </a:r>
          </a:p>
          <a:p>
            <a:pPr marL="231082" indent="-231082">
              <a:buSzPct val="100000"/>
              <a:buChar char="-"/>
              <a:defRPr sz="1400"/>
            </a:pPr>
            <a:r>
              <a:rPr lang="en-US" dirty="0"/>
              <a:t>Front-end: React / Angular</a:t>
            </a:r>
          </a:p>
          <a:p>
            <a:pPr marL="231082" indent="-231082">
              <a:buSzPct val="100000"/>
              <a:buChar char="-"/>
              <a:defRPr sz="1400"/>
            </a:pPr>
            <a:r>
              <a:rPr lang="en-US" dirty="0"/>
              <a:t>Cloud: AWS / Azure / Google Cloud</a:t>
            </a:r>
          </a:p>
          <a:p>
            <a:pPr>
              <a:defRPr sz="1400"/>
            </a:pPr>
            <a:r>
              <a:rPr lang="en-US" dirty="0"/>
              <a:t>- Started as a Java shop -&gt; keep growing -&gt; haven’t looked back</a:t>
            </a:r>
          </a:p>
          <a:p>
            <a:pPr>
              <a:defRPr sz="1400"/>
            </a:pPr>
            <a:r>
              <a:rPr lang="en-US" dirty="0"/>
              <a:t>- Our specialty is hiring expert practitioners that can come alongside teams and teach them how to move forward</a:t>
            </a:r>
          </a:p>
          <a:p>
            <a:pPr marL="0" lvl="0" indent="0" algn="l" rtl="0">
              <a:spcBef>
                <a:spcPts val="0"/>
              </a:spcBef>
              <a:spcAft>
                <a:spcPts val="0"/>
              </a:spcAft>
              <a:buNone/>
            </a:pPr>
            <a:endParaRPr dirty="0"/>
          </a:p>
        </p:txBody>
      </p:sp>
      <p:sp>
        <p:nvSpPr>
          <p:cNvPr id="87" name="Google Shape;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664aa0a2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g5664aa0a2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230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hear a little bit about the class. </a:t>
            </a:r>
          </a:p>
          <a:p>
            <a:pPr>
              <a:buFont typeface="Arial" panose="020B0604020202020204" pitchFamily="34" charset="0"/>
              <a:buChar char="•"/>
            </a:pPr>
            <a:r>
              <a:rPr lang="en-US" dirty="0"/>
              <a:t>Name </a:t>
            </a:r>
          </a:p>
          <a:p>
            <a:pPr>
              <a:buFont typeface="Arial" panose="020B0604020202020204" pitchFamily="34" charset="0"/>
              <a:buChar char="•"/>
            </a:pPr>
            <a:r>
              <a:rPr lang="en-US" dirty="0"/>
              <a:t>job title</a:t>
            </a:r>
          </a:p>
          <a:p>
            <a:pPr>
              <a:buFont typeface="Arial" panose="020B0604020202020204" pitchFamily="34" charset="0"/>
              <a:buChar char="•"/>
            </a:pPr>
            <a:r>
              <a:rPr lang="en-US" dirty="0"/>
              <a:t>experience</a:t>
            </a:r>
          </a:p>
          <a:p>
            <a:pPr>
              <a:buFont typeface="Arial" panose="020B0604020202020204" pitchFamily="34" charset="0"/>
              <a:buChar char="•"/>
            </a:pPr>
            <a:r>
              <a:rPr lang="en-US" dirty="0"/>
              <a:t>what you hope to gain from the class today?</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8610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differences between a data engineer, data analyst and the new hot job data scientist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9953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essential fundamentals can be boiled down to 3 letters  ETL</a:t>
            </a:r>
          </a:p>
          <a:p>
            <a:endParaRPr lang="en-US" dirty="0"/>
          </a:p>
          <a:p>
            <a:r>
              <a:rPr lang="en-US" dirty="0"/>
              <a:t>Give me your 10 second spiel on each component</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hlinkClick r:id="rId3" tooltip="Data extraction"/>
              </a:rPr>
              <a:t>Data extraction</a:t>
            </a:r>
            <a:r>
              <a:rPr lang="en-US" sz="1200" b="0" i="0" u="none" strike="noStrike" cap="none" dirty="0">
                <a:solidFill>
                  <a:schemeClr val="dk1"/>
                </a:solidFill>
                <a:effectLst/>
                <a:latin typeface="Calibri"/>
                <a:ea typeface="Calibri"/>
                <a:cs typeface="Calibri"/>
                <a:sym typeface="Calibri"/>
              </a:rPr>
              <a:t> involves extracting data from homogeneous or heterogeneous sources (taking multiple data sources that are all mixed up or all the same data from the same source)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hlinkClick r:id="rId4" tooltip="Data transformation"/>
              </a:rPr>
              <a:t>Data transformation</a:t>
            </a:r>
            <a:r>
              <a:rPr lang="en-US" sz="1200" b="0" i="0" u="none" strike="noStrike" cap="none" dirty="0">
                <a:solidFill>
                  <a:schemeClr val="dk1"/>
                </a:solidFill>
                <a:effectLst/>
                <a:latin typeface="Calibri"/>
                <a:ea typeface="Calibri"/>
                <a:cs typeface="Calibri"/>
                <a:sym typeface="Calibri"/>
              </a:rPr>
              <a:t> processes data by </a:t>
            </a:r>
            <a:r>
              <a:rPr lang="en-US" sz="1200" b="0" i="0" u="none" strike="noStrike" cap="none" dirty="0">
                <a:solidFill>
                  <a:schemeClr val="dk1"/>
                </a:solidFill>
                <a:effectLst/>
                <a:latin typeface="Calibri"/>
                <a:ea typeface="Calibri"/>
                <a:cs typeface="Calibri"/>
                <a:sym typeface="Calibri"/>
                <a:hlinkClick r:id="rId5" tooltip="Data cleansing"/>
              </a:rPr>
              <a:t>data cleansing</a:t>
            </a:r>
            <a:r>
              <a:rPr lang="en-US" sz="1200" b="0" i="0" u="none" strike="noStrike" cap="none" dirty="0">
                <a:solidFill>
                  <a:schemeClr val="dk1"/>
                </a:solidFill>
                <a:effectLst/>
                <a:latin typeface="Calibri"/>
                <a:ea typeface="Calibri"/>
                <a:cs typeface="Calibri"/>
                <a:sym typeface="Calibri"/>
              </a:rPr>
              <a:t> and transforming them into a proper storage format/structure for the purposes of querying and analysis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Data Loading describes the insertion of data into the final target database (for your team) such as an </a:t>
            </a:r>
            <a:r>
              <a:rPr lang="en-US" sz="1200" b="0" i="0" u="none" strike="noStrike" cap="none" dirty="0">
                <a:solidFill>
                  <a:schemeClr val="dk1"/>
                </a:solidFill>
                <a:effectLst/>
                <a:latin typeface="Calibri"/>
                <a:ea typeface="Calibri"/>
                <a:cs typeface="Calibri"/>
                <a:sym typeface="Calibri"/>
                <a:hlinkClick r:id="rId6" tooltip="Operational data store"/>
              </a:rPr>
              <a:t>operational data store</a:t>
            </a:r>
            <a:r>
              <a:rPr lang="en-US" sz="1200" b="0" i="0" u="none" strike="noStrike" cap="none" dirty="0">
                <a:solidFill>
                  <a:schemeClr val="dk1"/>
                </a:solidFill>
                <a:effectLst/>
                <a:latin typeface="Calibri"/>
                <a:ea typeface="Calibri"/>
                <a:cs typeface="Calibri"/>
                <a:sym typeface="Calibri"/>
              </a:rPr>
              <a:t>, a </a:t>
            </a:r>
            <a:r>
              <a:rPr lang="en-US" sz="1200" b="0" i="0" u="none" strike="noStrike" cap="none" dirty="0">
                <a:solidFill>
                  <a:schemeClr val="dk1"/>
                </a:solidFill>
                <a:effectLst/>
                <a:latin typeface="Calibri"/>
                <a:ea typeface="Calibri"/>
                <a:cs typeface="Calibri"/>
                <a:sym typeface="Calibri"/>
                <a:hlinkClick r:id="rId7" tooltip="Data mart"/>
              </a:rPr>
              <a:t>data mart</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hlinkClick r:id="rId8" tooltip="Data lake"/>
              </a:rPr>
              <a:t>data lake</a:t>
            </a:r>
            <a:r>
              <a:rPr lang="en-US" sz="1200" b="0" i="0" u="none" strike="noStrike" cap="none" dirty="0">
                <a:solidFill>
                  <a:schemeClr val="dk1"/>
                </a:solidFill>
                <a:effectLst/>
                <a:latin typeface="Calibri"/>
                <a:ea typeface="Calibri"/>
                <a:cs typeface="Calibri"/>
                <a:sym typeface="Calibri"/>
              </a:rPr>
              <a:t> or a data warehouse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dk1"/>
                </a:solidFill>
                <a:effectLst/>
                <a:latin typeface="Calibri"/>
                <a:ea typeface="Calibri"/>
                <a:cs typeface="Calibri"/>
                <a:sym typeface="Calibri"/>
              </a:rPr>
              <a:t>BUT WHY??? A few reasons …</a:t>
            </a:r>
          </a:p>
          <a:p>
            <a:r>
              <a:rPr lang="en-US" sz="1200" b="0" i="0" u="none" strike="noStrike" cap="none" dirty="0">
                <a:solidFill>
                  <a:schemeClr val="dk1"/>
                </a:solidFill>
                <a:effectLst/>
                <a:latin typeface="Calibri"/>
                <a:ea typeface="Calibri"/>
                <a:cs typeface="Calibri"/>
                <a:sym typeface="Calibri"/>
              </a:rPr>
              <a:t>OLTP (online transactional processing) </a:t>
            </a:r>
          </a:p>
          <a:p>
            <a:r>
              <a:rPr lang="en-US" sz="1200" b="0" i="0" u="none" strike="noStrike" cap="none" dirty="0">
                <a:solidFill>
                  <a:schemeClr val="dk1"/>
                </a:solidFill>
                <a:effectLst/>
                <a:latin typeface="Calibri"/>
                <a:ea typeface="Calibri"/>
                <a:cs typeface="Calibri"/>
                <a:sym typeface="Calibri"/>
              </a:rPr>
              <a:t>Not good at aggregates </a:t>
            </a:r>
          </a:p>
          <a:p>
            <a:r>
              <a:rPr lang="en-US" sz="1200" b="0" i="0" u="none" strike="noStrike" cap="none" dirty="0">
                <a:solidFill>
                  <a:schemeClr val="dk1"/>
                </a:solidFill>
                <a:effectLst/>
                <a:latin typeface="Calibri"/>
                <a:ea typeface="Calibri"/>
                <a:cs typeface="Calibri"/>
                <a:sym typeface="Calibri"/>
              </a:rPr>
              <a:t>OLAP (online analytical Processing) is complicated </a:t>
            </a:r>
          </a:p>
          <a:p>
            <a:r>
              <a:rPr lang="en-US" sz="1200" b="0" i="0" u="none" strike="noStrike" cap="none" dirty="0">
                <a:solidFill>
                  <a:schemeClr val="dk1"/>
                </a:solidFill>
                <a:effectLst/>
                <a:latin typeface="Calibri"/>
                <a:ea typeface="Calibri"/>
                <a:cs typeface="Calibri"/>
                <a:sym typeface="Calibri"/>
              </a:rPr>
              <a:t>Not designed to keep a history</a:t>
            </a:r>
          </a:p>
          <a:p>
            <a:r>
              <a:rPr lang="en-US" sz="1200" b="0" i="0" u="none" strike="noStrike" cap="none" dirty="0">
                <a:solidFill>
                  <a:schemeClr val="dk1"/>
                </a:solidFill>
                <a:effectLst/>
                <a:latin typeface="Calibri"/>
                <a:ea typeface="Calibri"/>
                <a:cs typeface="Calibri"/>
                <a:sym typeface="Calibri"/>
              </a:rPr>
              <a:t>As data grows we can tune separately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dirty="0">
              <a:solidFill>
                <a:schemeClr val="dk1"/>
              </a:solidFill>
              <a:effectLst/>
              <a:latin typeface="Calibri"/>
              <a:ea typeface="Calibri"/>
              <a:cs typeface="Calibri"/>
              <a:sym typeface="Calibri"/>
            </a:endParaRP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7486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6.tiff"/><Relationship Id="rId4" Type="http://schemas.openxmlformats.org/officeDocument/2006/relationships/image" Target="../media/image45.tiff"/></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microsoft.com/office/2007/relationships/hdphoto" Target="../media/hdphoto5.wdp"/></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4.tif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5.png"/><Relationship Id="rId7" Type="http://schemas.microsoft.com/office/2007/relationships/hdphoto" Target="../media/hdphoto7.wdp"/><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7.png"/><Relationship Id="rId11" Type="http://schemas.openxmlformats.org/officeDocument/2006/relationships/image" Target="../media/image60.png"/><Relationship Id="rId5" Type="http://schemas.microsoft.com/office/2007/relationships/hdphoto" Target="../media/hdphoto6.wdp"/><Relationship Id="rId10" Type="http://schemas.openxmlformats.org/officeDocument/2006/relationships/image" Target="../media/image59.png"/><Relationship Id="rId4" Type="http://schemas.openxmlformats.org/officeDocument/2006/relationships/image" Target="../media/image56.png"/><Relationship Id="rId9" Type="http://schemas.microsoft.com/office/2007/relationships/hdphoto" Target="../media/hdphoto8.wdp"/></Relationships>
</file>

<file path=ppt/slides/_rels/slide46.xml.rels><?xml version="1.0" encoding="UTF-8" standalone="yes"?>
<Relationships xmlns="http://schemas.openxmlformats.org/package/2006/relationships"><Relationship Id="rId3" Type="http://schemas.openxmlformats.org/officeDocument/2006/relationships/hyperlink" Target="https://whatis.techtarget.com/definition/processor" TargetMode="External"/><Relationship Id="rId2" Type="http://schemas.openxmlformats.org/officeDocument/2006/relationships/image" Target="../media/image61.png"/><Relationship Id="rId1" Type="http://schemas.openxmlformats.org/officeDocument/2006/relationships/slideLayout" Target="../slideLayouts/slideLayout3.xml"/><Relationship Id="rId5" Type="http://schemas.openxmlformats.org/officeDocument/2006/relationships/hyperlink" Target="https://searchstorage.techtarget.com/definition/memory-card" TargetMode="External"/><Relationship Id="rId4" Type="http://schemas.openxmlformats.org/officeDocument/2006/relationships/hyperlink" Target="https://whatis.techtarget.com/definition/operating-system-OS"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4" Type="http://schemas.microsoft.com/office/2007/relationships/hdphoto" Target="../media/hdphoto9.wdp"/></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i="1"/>
              <a:t>WELCOME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BC2DE-CC40-AC4E-A88A-069E8CD817AF}"/>
              </a:ext>
            </a:extLst>
          </p:cNvPr>
          <p:cNvSpPr>
            <a:spLocks noGrp="1"/>
          </p:cNvSpPr>
          <p:nvPr>
            <p:ph type="title"/>
          </p:nvPr>
        </p:nvSpPr>
        <p:spPr>
          <a:xfrm>
            <a:off x="960000" y="310096"/>
            <a:ext cx="11232000" cy="908050"/>
          </a:xfrm>
        </p:spPr>
        <p:txBody>
          <a:bodyPr/>
          <a:lstStyle/>
          <a:p>
            <a:r>
              <a:rPr lang="en-US" dirty="0"/>
              <a:t>Basic ETL Process </a:t>
            </a:r>
          </a:p>
        </p:txBody>
      </p:sp>
      <p:sp>
        <p:nvSpPr>
          <p:cNvPr id="4" name="Slide Number Placeholder 3">
            <a:extLst>
              <a:ext uri="{FF2B5EF4-FFF2-40B4-BE49-F238E27FC236}">
                <a16:creationId xmlns:a16="http://schemas.microsoft.com/office/drawing/2014/main" id="{5574F55F-297B-4F48-9087-5222262A66CC}"/>
              </a:ext>
            </a:extLst>
          </p:cNvPr>
          <p:cNvSpPr>
            <a:spLocks noGrp="1"/>
          </p:cNvSpPr>
          <p:nvPr>
            <p:ph type="sldNum" idx="12"/>
          </p:nvPr>
        </p:nvSpPr>
        <p:spPr>
          <a:xfrm>
            <a:off x="11179358" y="6562038"/>
            <a:ext cx="834067" cy="298455"/>
          </a:xfrm>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13" name="TextBox 12">
            <a:extLst>
              <a:ext uri="{FF2B5EF4-FFF2-40B4-BE49-F238E27FC236}">
                <a16:creationId xmlns:a16="http://schemas.microsoft.com/office/drawing/2014/main" id="{D4385617-07BB-F240-8AB5-76C0E75E1DB4}"/>
              </a:ext>
            </a:extLst>
          </p:cNvPr>
          <p:cNvSpPr txBox="1"/>
          <p:nvPr/>
        </p:nvSpPr>
        <p:spPr>
          <a:xfrm>
            <a:off x="1074184" y="1760205"/>
            <a:ext cx="1529313" cy="523220"/>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Selection of data aka extraction </a:t>
            </a:r>
          </a:p>
        </p:txBody>
      </p:sp>
      <p:pic>
        <p:nvPicPr>
          <p:cNvPr id="26" name="Picture 25" descr="A picture containing computer, computer, screen, monitor&#10;&#10;Description automatically generated">
            <a:extLst>
              <a:ext uri="{FF2B5EF4-FFF2-40B4-BE49-F238E27FC236}">
                <a16:creationId xmlns:a16="http://schemas.microsoft.com/office/drawing/2014/main" id="{8D3F23CB-FEA6-7D45-9858-C11C1046C10D}"/>
              </a:ext>
            </a:extLst>
          </p:cNvPr>
          <p:cNvPicPr>
            <a:picLocks noChangeAspect="1"/>
          </p:cNvPicPr>
          <p:nvPr/>
        </p:nvPicPr>
        <p:blipFill>
          <a:blip r:embed="rId2">
            <a:duotone>
              <a:prstClr val="black"/>
              <a:schemeClr val="accent1">
                <a:tint val="45000"/>
                <a:satMod val="400000"/>
              </a:schemeClr>
            </a:duotone>
          </a:blip>
          <a:stretch>
            <a:fillRect/>
          </a:stretch>
        </p:blipFill>
        <p:spPr>
          <a:xfrm>
            <a:off x="373352" y="1760205"/>
            <a:ext cx="8186180" cy="3286496"/>
          </a:xfrm>
          <a:prstGeom prst="rect">
            <a:avLst/>
          </a:prstGeom>
        </p:spPr>
      </p:pic>
      <p:sp>
        <p:nvSpPr>
          <p:cNvPr id="27" name="TextBox 26">
            <a:extLst>
              <a:ext uri="{FF2B5EF4-FFF2-40B4-BE49-F238E27FC236}">
                <a16:creationId xmlns:a16="http://schemas.microsoft.com/office/drawing/2014/main" id="{889B8EB0-47AD-DC48-A7DA-D07036036FA4}"/>
              </a:ext>
            </a:extLst>
          </p:cNvPr>
          <p:cNvSpPr txBox="1"/>
          <p:nvPr/>
        </p:nvSpPr>
        <p:spPr>
          <a:xfrm>
            <a:off x="4466442" y="4282044"/>
            <a:ext cx="1529313" cy="307777"/>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Transformations </a:t>
            </a:r>
          </a:p>
        </p:txBody>
      </p:sp>
      <p:sp>
        <p:nvSpPr>
          <p:cNvPr id="28" name="TextBox 27">
            <a:extLst>
              <a:ext uri="{FF2B5EF4-FFF2-40B4-BE49-F238E27FC236}">
                <a16:creationId xmlns:a16="http://schemas.microsoft.com/office/drawing/2014/main" id="{946DF283-992D-CB41-A858-9D7F9090B30E}"/>
              </a:ext>
            </a:extLst>
          </p:cNvPr>
          <p:cNvSpPr txBox="1"/>
          <p:nvPr/>
        </p:nvSpPr>
        <p:spPr>
          <a:xfrm>
            <a:off x="5761514" y="2283425"/>
            <a:ext cx="1529313" cy="307777"/>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Loading of data</a:t>
            </a:r>
          </a:p>
        </p:txBody>
      </p:sp>
      <p:sp>
        <p:nvSpPr>
          <p:cNvPr id="29" name="Can 28">
            <a:extLst>
              <a:ext uri="{FF2B5EF4-FFF2-40B4-BE49-F238E27FC236}">
                <a16:creationId xmlns:a16="http://schemas.microsoft.com/office/drawing/2014/main" id="{543EFD84-ADB3-C548-97FE-F95FEA25EDAC}"/>
              </a:ext>
            </a:extLst>
          </p:cNvPr>
          <p:cNvSpPr/>
          <p:nvPr/>
        </p:nvSpPr>
        <p:spPr>
          <a:xfrm>
            <a:off x="9050329" y="1325141"/>
            <a:ext cx="976184" cy="98299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5C8ABBB-CF6F-3C42-94E5-4A38969B692D}"/>
              </a:ext>
            </a:extLst>
          </p:cNvPr>
          <p:cNvPicPr>
            <a:picLocks noChangeAspect="1"/>
          </p:cNvPicPr>
          <p:nvPr/>
        </p:nvPicPr>
        <p:blipFill>
          <a:blip r:embed="rId3"/>
          <a:stretch>
            <a:fillRect/>
          </a:stretch>
        </p:blipFill>
        <p:spPr>
          <a:xfrm>
            <a:off x="8824084" y="2609338"/>
            <a:ext cx="1385239" cy="908050"/>
          </a:xfrm>
          <a:prstGeom prst="rect">
            <a:avLst/>
          </a:prstGeom>
        </p:spPr>
      </p:pic>
      <p:pic>
        <p:nvPicPr>
          <p:cNvPr id="31" name="Picture 30">
            <a:extLst>
              <a:ext uri="{FF2B5EF4-FFF2-40B4-BE49-F238E27FC236}">
                <a16:creationId xmlns:a16="http://schemas.microsoft.com/office/drawing/2014/main" id="{F88C69E9-AC9D-9B45-9BAA-37CEE69D800B}"/>
              </a:ext>
            </a:extLst>
          </p:cNvPr>
          <p:cNvPicPr>
            <a:picLocks noChangeAspect="1"/>
          </p:cNvPicPr>
          <p:nvPr/>
        </p:nvPicPr>
        <p:blipFill>
          <a:blip r:embed="rId4"/>
          <a:stretch>
            <a:fillRect/>
          </a:stretch>
        </p:blipFill>
        <p:spPr>
          <a:xfrm>
            <a:off x="10809499" y="2591202"/>
            <a:ext cx="908050" cy="908050"/>
          </a:xfrm>
          <a:prstGeom prst="rect">
            <a:avLst/>
          </a:prstGeom>
        </p:spPr>
      </p:pic>
      <p:sp>
        <p:nvSpPr>
          <p:cNvPr id="32" name="TextBox 31">
            <a:extLst>
              <a:ext uri="{FF2B5EF4-FFF2-40B4-BE49-F238E27FC236}">
                <a16:creationId xmlns:a16="http://schemas.microsoft.com/office/drawing/2014/main" id="{67A2C789-FE39-FA47-8097-272591B9598D}"/>
              </a:ext>
            </a:extLst>
          </p:cNvPr>
          <p:cNvSpPr txBox="1"/>
          <p:nvPr/>
        </p:nvSpPr>
        <p:spPr>
          <a:xfrm>
            <a:off x="6425" y="5110608"/>
            <a:ext cx="1529313" cy="523220"/>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Separate raw data </a:t>
            </a:r>
          </a:p>
        </p:txBody>
      </p:sp>
      <p:sp>
        <p:nvSpPr>
          <p:cNvPr id="33" name="TextBox 32">
            <a:extLst>
              <a:ext uri="{FF2B5EF4-FFF2-40B4-BE49-F238E27FC236}">
                <a16:creationId xmlns:a16="http://schemas.microsoft.com/office/drawing/2014/main" id="{5566E6AA-00A4-2E47-A9EA-3A6D4B0E6C98}"/>
              </a:ext>
            </a:extLst>
          </p:cNvPr>
          <p:cNvSpPr txBox="1"/>
          <p:nvPr/>
        </p:nvSpPr>
        <p:spPr>
          <a:xfrm>
            <a:off x="8571122" y="1746474"/>
            <a:ext cx="1815937" cy="307777"/>
          </a:xfrm>
          <a:prstGeom prst="rect">
            <a:avLst/>
          </a:prstGeom>
          <a:noFill/>
        </p:spPr>
        <p:txBody>
          <a:bodyPr wrap="square" rtlCol="0">
            <a:spAutoFit/>
          </a:bodyPr>
          <a:lstStyle/>
          <a:p>
            <a:pPr algn="ctr"/>
            <a:r>
              <a:rPr lang="en-US" dirty="0">
                <a:latin typeface="Helvetica Neue Light" panose="02000403000000020004" pitchFamily="2" charset="0"/>
                <a:ea typeface="Helvetica Neue Light" panose="02000403000000020004" pitchFamily="2" charset="0"/>
                <a:cs typeface="Helvetica Neue" panose="02000503000000020004" pitchFamily="2" charset="0"/>
              </a:rPr>
              <a:t>Reporting Schema</a:t>
            </a:r>
          </a:p>
        </p:txBody>
      </p:sp>
      <p:pic>
        <p:nvPicPr>
          <p:cNvPr id="34" name="Picture 33">
            <a:extLst>
              <a:ext uri="{FF2B5EF4-FFF2-40B4-BE49-F238E27FC236}">
                <a16:creationId xmlns:a16="http://schemas.microsoft.com/office/drawing/2014/main" id="{A977ADE3-4D4F-8741-969E-9D412053809F}"/>
              </a:ext>
            </a:extLst>
          </p:cNvPr>
          <p:cNvPicPr>
            <a:picLocks noChangeAspect="1"/>
          </p:cNvPicPr>
          <p:nvPr/>
        </p:nvPicPr>
        <p:blipFill>
          <a:blip r:embed="rId5"/>
          <a:stretch>
            <a:fillRect/>
          </a:stretch>
        </p:blipFill>
        <p:spPr>
          <a:xfrm>
            <a:off x="8696150" y="3517388"/>
            <a:ext cx="1529313" cy="1529313"/>
          </a:xfrm>
          <a:prstGeom prst="rect">
            <a:avLst/>
          </a:prstGeom>
        </p:spPr>
      </p:pic>
      <p:pic>
        <p:nvPicPr>
          <p:cNvPr id="35" name="Picture 34">
            <a:extLst>
              <a:ext uri="{FF2B5EF4-FFF2-40B4-BE49-F238E27FC236}">
                <a16:creationId xmlns:a16="http://schemas.microsoft.com/office/drawing/2014/main" id="{4933623F-631C-4447-BF56-E0B21263CBF1}"/>
              </a:ext>
            </a:extLst>
          </p:cNvPr>
          <p:cNvPicPr>
            <a:picLocks noChangeAspect="1"/>
          </p:cNvPicPr>
          <p:nvPr/>
        </p:nvPicPr>
        <p:blipFill>
          <a:blip r:embed="rId6"/>
          <a:stretch>
            <a:fillRect/>
          </a:stretch>
        </p:blipFill>
        <p:spPr>
          <a:xfrm>
            <a:off x="10429584" y="1354680"/>
            <a:ext cx="1583841" cy="811049"/>
          </a:xfrm>
          <a:prstGeom prst="rect">
            <a:avLst/>
          </a:prstGeom>
        </p:spPr>
      </p:pic>
      <p:pic>
        <p:nvPicPr>
          <p:cNvPr id="37" name="Picture 36">
            <a:extLst>
              <a:ext uri="{FF2B5EF4-FFF2-40B4-BE49-F238E27FC236}">
                <a16:creationId xmlns:a16="http://schemas.microsoft.com/office/drawing/2014/main" id="{61AFDF0E-3AD8-064C-9C0D-BDB36F00BA0B}"/>
              </a:ext>
            </a:extLst>
          </p:cNvPr>
          <p:cNvPicPr>
            <a:picLocks noChangeAspect="1"/>
          </p:cNvPicPr>
          <p:nvPr/>
        </p:nvPicPr>
        <p:blipFill>
          <a:blip r:embed="rId7"/>
          <a:stretch>
            <a:fillRect/>
          </a:stretch>
        </p:blipFill>
        <p:spPr>
          <a:xfrm>
            <a:off x="8700363" y="5078138"/>
            <a:ext cx="1557454" cy="1143755"/>
          </a:xfrm>
          <a:prstGeom prst="rect">
            <a:avLst/>
          </a:prstGeom>
        </p:spPr>
      </p:pic>
      <p:cxnSp>
        <p:nvCxnSpPr>
          <p:cNvPr id="39" name="Curved Connector 38">
            <a:extLst>
              <a:ext uri="{FF2B5EF4-FFF2-40B4-BE49-F238E27FC236}">
                <a16:creationId xmlns:a16="http://schemas.microsoft.com/office/drawing/2014/main" id="{F38E737F-AC0B-9E4D-8AAD-21DBFF2E8EF4}"/>
              </a:ext>
            </a:extLst>
          </p:cNvPr>
          <p:cNvCxnSpPr/>
          <p:nvPr/>
        </p:nvCxnSpPr>
        <p:spPr>
          <a:xfrm>
            <a:off x="2903838" y="4589821"/>
            <a:ext cx="5655694" cy="1060194"/>
          </a:xfrm>
          <a:prstGeom prst="curvedConnector3">
            <a:avLst>
              <a:gd name="adj1" fmla="val 35362"/>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1" name="Right Arrow 40">
            <a:extLst>
              <a:ext uri="{FF2B5EF4-FFF2-40B4-BE49-F238E27FC236}">
                <a16:creationId xmlns:a16="http://schemas.microsoft.com/office/drawing/2014/main" id="{A674C806-2F93-524D-91A9-8219145F08F9}"/>
              </a:ext>
            </a:extLst>
          </p:cNvPr>
          <p:cNvSpPr/>
          <p:nvPr/>
        </p:nvSpPr>
        <p:spPr>
          <a:xfrm>
            <a:off x="6339419" y="3078277"/>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9CBAB06C-A742-9A45-91EB-24FF3D312F2D}"/>
              </a:ext>
            </a:extLst>
          </p:cNvPr>
          <p:cNvSpPr/>
          <p:nvPr/>
        </p:nvSpPr>
        <p:spPr>
          <a:xfrm>
            <a:off x="4096118" y="3037592"/>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C5439ECC-2B25-DC47-B10C-8E0D8FFE4B1C}"/>
              </a:ext>
            </a:extLst>
          </p:cNvPr>
          <p:cNvSpPr/>
          <p:nvPr/>
        </p:nvSpPr>
        <p:spPr>
          <a:xfrm rot="19736127">
            <a:off x="8508596" y="2166071"/>
            <a:ext cx="398993" cy="136070"/>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a:extLst>
              <a:ext uri="{FF2B5EF4-FFF2-40B4-BE49-F238E27FC236}">
                <a16:creationId xmlns:a16="http://schemas.microsoft.com/office/drawing/2014/main" id="{DAF989C4-C633-3846-BCA5-05F915530EE9}"/>
              </a:ext>
            </a:extLst>
          </p:cNvPr>
          <p:cNvSpPr/>
          <p:nvPr/>
        </p:nvSpPr>
        <p:spPr>
          <a:xfrm>
            <a:off x="8684374" y="2903381"/>
            <a:ext cx="252045" cy="119571"/>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ight Arrow 44">
            <a:extLst>
              <a:ext uri="{FF2B5EF4-FFF2-40B4-BE49-F238E27FC236}">
                <a16:creationId xmlns:a16="http://schemas.microsoft.com/office/drawing/2014/main" id="{6D432EB4-D455-FA4C-AC94-A6E58A725D6E}"/>
              </a:ext>
            </a:extLst>
          </p:cNvPr>
          <p:cNvSpPr/>
          <p:nvPr/>
        </p:nvSpPr>
        <p:spPr>
          <a:xfrm rot="2062312">
            <a:off x="8688491" y="3772476"/>
            <a:ext cx="252045" cy="119571"/>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ight Arrow 45">
            <a:extLst>
              <a:ext uri="{FF2B5EF4-FFF2-40B4-BE49-F238E27FC236}">
                <a16:creationId xmlns:a16="http://schemas.microsoft.com/office/drawing/2014/main" id="{AFEB9C1F-992B-4848-B0CD-FC9CD5084033}"/>
              </a:ext>
            </a:extLst>
          </p:cNvPr>
          <p:cNvSpPr/>
          <p:nvPr/>
        </p:nvSpPr>
        <p:spPr>
          <a:xfrm>
            <a:off x="10352013" y="1591368"/>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B3E44C92-3830-F047-842B-6419D334DBD7}"/>
              </a:ext>
            </a:extLst>
          </p:cNvPr>
          <p:cNvSpPr/>
          <p:nvPr/>
        </p:nvSpPr>
        <p:spPr>
          <a:xfrm>
            <a:off x="10436367" y="2835150"/>
            <a:ext cx="236581" cy="358346"/>
          </a:xfrm>
          <a:prstGeom prst="rightArrow">
            <a:avLst/>
          </a:prstGeom>
          <a:solidFill>
            <a:schemeClr val="bg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B3AB0F1-E192-6642-A615-156AEAE15D84}"/>
              </a:ext>
            </a:extLst>
          </p:cNvPr>
          <p:cNvSpPr/>
          <p:nvPr/>
        </p:nvSpPr>
        <p:spPr>
          <a:xfrm>
            <a:off x="123568" y="1485782"/>
            <a:ext cx="8553175" cy="3892388"/>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2506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D92DA-A34B-4541-88F6-9749D36D6636}"/>
              </a:ext>
            </a:extLst>
          </p:cNvPr>
          <p:cNvSpPr>
            <a:spLocks noGrp="1"/>
          </p:cNvSpPr>
          <p:nvPr>
            <p:ph type="title"/>
          </p:nvPr>
        </p:nvSpPr>
        <p:spPr/>
        <p:txBody>
          <a:bodyPr/>
          <a:lstStyle/>
          <a:p>
            <a:r>
              <a:rPr lang="en-US" dirty="0"/>
              <a:t>Data Extraction</a:t>
            </a:r>
          </a:p>
        </p:txBody>
      </p:sp>
      <p:sp>
        <p:nvSpPr>
          <p:cNvPr id="4" name="Slide Number Placeholder 3">
            <a:extLst>
              <a:ext uri="{FF2B5EF4-FFF2-40B4-BE49-F238E27FC236}">
                <a16:creationId xmlns:a16="http://schemas.microsoft.com/office/drawing/2014/main" id="{468BEF0A-8319-7849-AEE8-9FF2C8571A0A}"/>
              </a:ext>
            </a:extLst>
          </p:cNvPr>
          <p:cNvSpPr>
            <a:spLocks noGrp="1"/>
          </p:cNvSpPr>
          <p:nvPr>
            <p:ph type="sldNum" idx="12"/>
          </p:nvPr>
        </p:nvSpPr>
        <p:spPr>
          <a:xfrm>
            <a:off x="11512994" y="6486004"/>
            <a:ext cx="834067" cy="298455"/>
          </a:xfrm>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5" name="Rectangle 4">
            <a:extLst>
              <a:ext uri="{FF2B5EF4-FFF2-40B4-BE49-F238E27FC236}">
                <a16:creationId xmlns:a16="http://schemas.microsoft.com/office/drawing/2014/main" id="{1E6E8166-F8C9-D14A-A4CD-E33BB67E8D9E}"/>
              </a:ext>
            </a:extLst>
          </p:cNvPr>
          <p:cNvSpPr/>
          <p:nvPr/>
        </p:nvSpPr>
        <p:spPr>
          <a:xfrm>
            <a:off x="1890583" y="2364810"/>
            <a:ext cx="8081319" cy="4053016"/>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2B0AB48-3183-D342-B9BF-270052661AA6}"/>
              </a:ext>
            </a:extLst>
          </p:cNvPr>
          <p:cNvSpPr txBox="1"/>
          <p:nvPr/>
        </p:nvSpPr>
        <p:spPr>
          <a:xfrm>
            <a:off x="2026509" y="251607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7" name="Picture 6">
            <a:extLst>
              <a:ext uri="{FF2B5EF4-FFF2-40B4-BE49-F238E27FC236}">
                <a16:creationId xmlns:a16="http://schemas.microsoft.com/office/drawing/2014/main" id="{341E8E94-B12C-1440-BA9F-C5FD02BDC1E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8332150" y="4797294"/>
            <a:ext cx="2647723" cy="1940317"/>
          </a:xfrm>
          <a:prstGeom prst="rect">
            <a:avLst/>
          </a:prstGeom>
        </p:spPr>
      </p:pic>
      <p:sp>
        <p:nvSpPr>
          <p:cNvPr id="8" name="TextBox 7">
            <a:extLst>
              <a:ext uri="{FF2B5EF4-FFF2-40B4-BE49-F238E27FC236}">
                <a16:creationId xmlns:a16="http://schemas.microsoft.com/office/drawing/2014/main" id="{53D7F97F-40EF-EB4D-B471-1C9CCA8E8540}"/>
              </a:ext>
            </a:extLst>
          </p:cNvPr>
          <p:cNvSpPr txBox="1"/>
          <p:nvPr/>
        </p:nvSpPr>
        <p:spPr>
          <a:xfrm>
            <a:off x="2026509" y="3098957"/>
            <a:ext cx="6771503" cy="3154710"/>
          </a:xfrm>
          <a:prstGeom prst="rect">
            <a:avLst/>
          </a:prstGeom>
          <a:noFill/>
        </p:spPr>
        <p:txBody>
          <a:bodyPr wrap="square" rtlCol="0">
            <a:spAutoFit/>
          </a:bodyPr>
          <a:lstStyle/>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Reconcile records with the source data</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Make sure that no spam/unwanted data loaded</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Data type check</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STRING, INT, BOOLEAN, DATE</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Remove all types of duplicate/fragmented data</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Check whether all the keys are in place or not</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Did the data shift due to an extra comma</a:t>
            </a:r>
          </a:p>
          <a:p>
            <a:endParaRPr lang="en-US" dirty="0"/>
          </a:p>
        </p:txBody>
      </p:sp>
      <p:sp>
        <p:nvSpPr>
          <p:cNvPr id="9" name="TextBox 8">
            <a:extLst>
              <a:ext uri="{FF2B5EF4-FFF2-40B4-BE49-F238E27FC236}">
                <a16:creationId xmlns:a16="http://schemas.microsoft.com/office/drawing/2014/main" id="{2A7D2B2C-6AAB-A944-AC35-FD71F6A9A6A4}"/>
              </a:ext>
            </a:extLst>
          </p:cNvPr>
          <p:cNvSpPr txBox="1"/>
          <p:nvPr/>
        </p:nvSpPr>
        <p:spPr>
          <a:xfrm>
            <a:off x="148280" y="1336007"/>
            <a:ext cx="7438768" cy="830997"/>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QA as much of the data before we make is available </a:t>
            </a:r>
          </a:p>
          <a:p>
            <a:r>
              <a:rPr lang="en-US" sz="2400" b="1" dirty="0">
                <a:latin typeface="Helvetica Neue Light" panose="02000403000000020004" pitchFamily="2" charset="0"/>
                <a:ea typeface="Helvetica Neue Light" panose="02000403000000020004" pitchFamily="2" charset="0"/>
              </a:rPr>
              <a:t>Keep history of all raw data</a:t>
            </a:r>
          </a:p>
        </p:txBody>
      </p:sp>
    </p:spTree>
    <p:extLst>
      <p:ext uri="{BB962C8B-B14F-4D97-AF65-F5344CB8AC3E}">
        <p14:creationId xmlns:p14="http://schemas.microsoft.com/office/powerpoint/2010/main" val="1827197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974F-C2AA-A24D-9A2F-B935B72B1C15}"/>
              </a:ext>
            </a:extLst>
          </p:cNvPr>
          <p:cNvSpPr>
            <a:spLocks noGrp="1"/>
          </p:cNvSpPr>
          <p:nvPr>
            <p:ph type="title"/>
          </p:nvPr>
        </p:nvSpPr>
        <p:spPr/>
        <p:txBody>
          <a:bodyPr/>
          <a:lstStyle/>
          <a:p>
            <a:r>
              <a:rPr lang="en-US" dirty="0"/>
              <a:t>SQL Extraction</a:t>
            </a:r>
          </a:p>
        </p:txBody>
      </p:sp>
      <p:sp>
        <p:nvSpPr>
          <p:cNvPr id="4" name="Slide Number Placeholder 3">
            <a:extLst>
              <a:ext uri="{FF2B5EF4-FFF2-40B4-BE49-F238E27FC236}">
                <a16:creationId xmlns:a16="http://schemas.microsoft.com/office/drawing/2014/main" id="{CB01ECAB-9482-9F4C-A4DA-978B4C9184F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6" name="TextBox 5">
            <a:extLst>
              <a:ext uri="{FF2B5EF4-FFF2-40B4-BE49-F238E27FC236}">
                <a16:creationId xmlns:a16="http://schemas.microsoft.com/office/drawing/2014/main" id="{DD65673A-FDD8-1543-94B8-5F4532792E60}"/>
              </a:ext>
            </a:extLst>
          </p:cNvPr>
          <p:cNvSpPr txBox="1"/>
          <p:nvPr/>
        </p:nvSpPr>
        <p:spPr>
          <a:xfrm>
            <a:off x="952497" y="1714862"/>
            <a:ext cx="9960712" cy="4339650"/>
          </a:xfrm>
          <a:prstGeom prst="rect">
            <a:avLst/>
          </a:prstGeom>
          <a:noFill/>
        </p:spPr>
        <p:txBody>
          <a:bodyPr wrap="square" rtlCol="0">
            <a:spAutoFit/>
          </a:bodyPr>
          <a:lstStyle/>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What does SQL stand for?</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Structured Query Language</a:t>
            </a:r>
            <a:endParaRPr lang="en-US" sz="2200" dirty="0">
              <a:latin typeface="Helvetica Neue Light" panose="02000403000000020004" pitchFamily="2" charset="0"/>
              <a:ea typeface="Helvetica Neue Light" panose="02000403000000020004" pitchFamily="2" charset="0"/>
              <a:cs typeface="Calibri" panose="020F0502020204030204" pitchFamily="34" charset="0"/>
            </a:endParaRP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It is based on relational algebra 	</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Intersect, union, differences</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1986 – ANSI (American National Standards Institute) designated it a language</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1987 – ISO (International Standards Organization) followed suit </a:t>
            </a:r>
          </a:p>
          <a:p>
            <a:pPr marL="34290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There are different versions - but only subtle changes – basic syntax </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Data manipulations – DML</a:t>
            </a:r>
          </a:p>
          <a:p>
            <a:pPr marL="742950" lvl="1" indent="-285750">
              <a:spcAft>
                <a:spcPts val="600"/>
              </a:spcAft>
              <a:buFont typeface="Wingdings" pitchFamily="2" charset="2"/>
              <a:buChar char="Ø"/>
            </a:pPr>
            <a:r>
              <a:rPr lang="en-US" sz="2000" dirty="0">
                <a:latin typeface="Helvetica Neue Light" panose="02000403000000020004" pitchFamily="2" charset="0"/>
                <a:ea typeface="Helvetica Neue Light" panose="02000403000000020004" pitchFamily="2" charset="0"/>
                <a:cs typeface="Times New Roman" panose="02020603050405020304" pitchFamily="18" charset="0"/>
              </a:rPr>
              <a:t>Data Definitions – DDL</a:t>
            </a:r>
          </a:p>
          <a:p>
            <a:pPr marL="342900" lvl="0" indent="-342900">
              <a:spcAft>
                <a:spcPts val="600"/>
              </a:spcAft>
              <a:buFont typeface="Arial" panose="020B0604020202020204" pitchFamily="34" charset="0"/>
              <a:buChar char="•"/>
            </a:pPr>
            <a:r>
              <a:rPr lang="en-US" sz="2200" dirty="0">
                <a:latin typeface="Helvetica Neue Light" panose="02000403000000020004" pitchFamily="2" charset="0"/>
                <a:ea typeface="Helvetica Neue Light" panose="02000403000000020004" pitchFamily="2" charset="0"/>
                <a:cs typeface="Calibri" panose="020F0502020204030204" pitchFamily="34" charset="0"/>
              </a:rPr>
              <a:t>Most relationship data bases are row oriented and columnar </a:t>
            </a:r>
          </a:p>
          <a:p>
            <a:endParaRPr lang="en-US" dirty="0"/>
          </a:p>
        </p:txBody>
      </p:sp>
      <p:pic>
        <p:nvPicPr>
          <p:cNvPr id="7" name="Picture 6">
            <a:extLst>
              <a:ext uri="{FF2B5EF4-FFF2-40B4-BE49-F238E27FC236}">
                <a16:creationId xmlns:a16="http://schemas.microsoft.com/office/drawing/2014/main" id="{D1F5A758-23F3-8C43-8B66-FA52D78B035B}"/>
              </a:ext>
            </a:extLst>
          </p:cNvPr>
          <p:cNvPicPr>
            <a:picLocks noChangeAspect="1"/>
          </p:cNvPicPr>
          <p:nvPr/>
        </p:nvPicPr>
        <p:blipFill>
          <a:blip r:embed="rId2"/>
          <a:stretch>
            <a:fillRect/>
          </a:stretch>
        </p:blipFill>
        <p:spPr>
          <a:xfrm rot="478794">
            <a:off x="7492313" y="1380330"/>
            <a:ext cx="1762897" cy="1762897"/>
          </a:xfrm>
          <a:prstGeom prst="rect">
            <a:avLst/>
          </a:prstGeom>
        </p:spPr>
      </p:pic>
    </p:spTree>
    <p:extLst>
      <p:ext uri="{BB962C8B-B14F-4D97-AF65-F5344CB8AC3E}">
        <p14:creationId xmlns:p14="http://schemas.microsoft.com/office/powerpoint/2010/main" val="222386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5CC5-B77B-194B-9B86-6FB49339B6E6}"/>
              </a:ext>
            </a:extLst>
          </p:cNvPr>
          <p:cNvSpPr>
            <a:spLocks noGrp="1"/>
          </p:cNvSpPr>
          <p:nvPr>
            <p:ph type="title"/>
          </p:nvPr>
        </p:nvSpPr>
        <p:spPr>
          <a:xfrm>
            <a:off x="960000" y="307975"/>
            <a:ext cx="11232000" cy="908050"/>
          </a:xfrm>
        </p:spPr>
        <p:txBody>
          <a:bodyPr/>
          <a:lstStyle/>
          <a:p>
            <a:r>
              <a:rPr lang="en-US" dirty="0">
                <a:latin typeface="Helvetica Neue Light" panose="02000403000000020004" pitchFamily="2" charset="0"/>
                <a:ea typeface="Helvetica Neue Light" panose="02000403000000020004" pitchFamily="2" charset="0"/>
                <a:cs typeface="Calibri" panose="020F0502020204030204" pitchFamily="34" charset="0"/>
              </a:rPr>
              <a:t>Row Oriented and Columnar </a:t>
            </a:r>
            <a:endParaRPr lang="en-US" dirty="0"/>
          </a:p>
        </p:txBody>
      </p:sp>
      <p:sp>
        <p:nvSpPr>
          <p:cNvPr id="4" name="Slide Number Placeholder 3">
            <a:extLst>
              <a:ext uri="{FF2B5EF4-FFF2-40B4-BE49-F238E27FC236}">
                <a16:creationId xmlns:a16="http://schemas.microsoft.com/office/drawing/2014/main" id="{F709777E-D7FA-AD45-854A-F703FAD138C0}"/>
              </a:ext>
            </a:extLst>
          </p:cNvPr>
          <p:cNvSpPr>
            <a:spLocks noGrp="1"/>
          </p:cNvSpPr>
          <p:nvPr>
            <p:ph type="sldNum" idx="12"/>
          </p:nvPr>
        </p:nvSpPr>
        <p:spPr>
          <a:xfrm>
            <a:off x="10512092" y="6537324"/>
            <a:ext cx="834067" cy="298455"/>
          </a:xfrm>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5" name="TextBox 4">
            <a:extLst>
              <a:ext uri="{FF2B5EF4-FFF2-40B4-BE49-F238E27FC236}">
                <a16:creationId xmlns:a16="http://schemas.microsoft.com/office/drawing/2014/main" id="{381D22A6-D73F-FD44-8F33-6FDAA471281A}"/>
              </a:ext>
            </a:extLst>
          </p:cNvPr>
          <p:cNvSpPr txBox="1"/>
          <p:nvPr/>
        </p:nvSpPr>
        <p:spPr>
          <a:xfrm>
            <a:off x="3657600" y="1389985"/>
            <a:ext cx="4876800" cy="430887"/>
          </a:xfrm>
          <a:prstGeom prst="rect">
            <a:avLst/>
          </a:prstGeom>
          <a:noFill/>
        </p:spPr>
        <p:txBody>
          <a:bodyPr wrap="square" rtlCol="0">
            <a:spAutoFit/>
          </a:bodyPr>
          <a:lstStyle/>
          <a:p>
            <a:pPr algn="ctr"/>
            <a:r>
              <a:rPr lang="en-US" sz="2200" b="1" dirty="0"/>
              <a:t>Objects and Attributes </a:t>
            </a:r>
          </a:p>
        </p:txBody>
      </p:sp>
      <p:sp>
        <p:nvSpPr>
          <p:cNvPr id="6" name="Rectangle 5">
            <a:extLst>
              <a:ext uri="{FF2B5EF4-FFF2-40B4-BE49-F238E27FC236}">
                <a16:creationId xmlns:a16="http://schemas.microsoft.com/office/drawing/2014/main" id="{5059AB2B-D1D3-DC4F-BE5F-746A0558D3E3}"/>
              </a:ext>
            </a:extLst>
          </p:cNvPr>
          <p:cNvSpPr/>
          <p:nvPr/>
        </p:nvSpPr>
        <p:spPr>
          <a:xfrm>
            <a:off x="2388971" y="2514600"/>
            <a:ext cx="7928921" cy="3581400"/>
          </a:xfrm>
          <a:prstGeom prst="rect">
            <a:avLst/>
          </a:prstGeom>
        </p:spPr>
        <p:style>
          <a:lnRef idx="0">
            <a:schemeClr val="accent5"/>
          </a:lnRef>
          <a:fillRef idx="3">
            <a:schemeClr val="accent5"/>
          </a:fillRef>
          <a:effectRef idx="3">
            <a:schemeClr val="accent5"/>
          </a:effectRef>
          <a:fontRef idx="minor">
            <a:schemeClr val="lt1"/>
          </a:fontRef>
        </p:style>
        <p:txBody>
          <a:bodyPr rtlCol="0" anchor="t"/>
          <a:lstStyle/>
          <a:p>
            <a:endParaRPr lang="en-US" dirty="0">
              <a:solidFill>
                <a:schemeClr val="tx1"/>
              </a:solidFill>
            </a:endParaRPr>
          </a:p>
          <a:p>
            <a:pPr algn="ctr"/>
            <a:r>
              <a:rPr lang="en-US" sz="2800" dirty="0">
                <a:solidFill>
                  <a:schemeClr val="tx1"/>
                </a:solidFill>
                <a:latin typeface="Helvetica Neue Light" panose="02000403000000020004" pitchFamily="2" charset="0"/>
                <a:ea typeface="Helvetica Neue Light" panose="02000403000000020004" pitchFamily="2" charset="0"/>
              </a:rPr>
              <a:t>4 main Data types</a:t>
            </a:r>
          </a:p>
          <a:p>
            <a:pPr algn="ctr"/>
            <a:endParaRPr lang="en-US" sz="900" dirty="0">
              <a:solidFill>
                <a:schemeClr val="tx1"/>
              </a:solidFill>
              <a:latin typeface="Helvetica Neue Light" panose="02000403000000020004" pitchFamily="2" charset="0"/>
              <a:ea typeface="Helvetica Neue Light" panose="02000403000000020004" pitchFamily="2" charset="0"/>
            </a:endParaRPr>
          </a:p>
          <a:p>
            <a:r>
              <a:rPr lang="en-US" sz="2000" dirty="0">
                <a:solidFill>
                  <a:schemeClr val="tx1"/>
                </a:solidFill>
                <a:latin typeface="Helvetica Neue Light" panose="02000403000000020004" pitchFamily="2" charset="0"/>
                <a:ea typeface="Helvetica Neue Light" panose="02000403000000020004" pitchFamily="2" charset="0"/>
              </a:rPr>
              <a:t>		Nominal 	- categories </a:t>
            </a:r>
          </a:p>
          <a:p>
            <a:r>
              <a:rPr lang="en-US" sz="2000" dirty="0">
                <a:solidFill>
                  <a:schemeClr val="tx1"/>
                </a:solidFill>
                <a:latin typeface="Helvetica Neue Light" panose="02000403000000020004" pitchFamily="2" charset="0"/>
                <a:ea typeface="Helvetica Neue Light" panose="02000403000000020004" pitchFamily="2" charset="0"/>
              </a:rPr>
              <a:t>Discrete		 </a:t>
            </a:r>
          </a:p>
          <a:p>
            <a:r>
              <a:rPr lang="en-US" sz="2000" dirty="0">
                <a:solidFill>
                  <a:schemeClr val="tx1"/>
                </a:solidFill>
                <a:latin typeface="Helvetica Neue Light" panose="02000403000000020004" pitchFamily="2" charset="0"/>
                <a:ea typeface="Helvetica Neue Light" panose="02000403000000020004" pitchFamily="2" charset="0"/>
              </a:rPr>
              <a:t>		Ordinal 		- categories with order</a:t>
            </a:r>
          </a:p>
          <a:p>
            <a:endParaRPr lang="en-US" sz="2000" dirty="0">
              <a:solidFill>
                <a:schemeClr val="tx1"/>
              </a:solidFill>
              <a:latin typeface="Helvetica Neue Light" panose="02000403000000020004" pitchFamily="2" charset="0"/>
              <a:ea typeface="Helvetica Neue Light" panose="02000403000000020004" pitchFamily="2" charset="0"/>
            </a:endParaRPr>
          </a:p>
          <a:p>
            <a:r>
              <a:rPr lang="en-US" sz="2000" dirty="0">
                <a:solidFill>
                  <a:schemeClr val="tx1"/>
                </a:solidFill>
                <a:latin typeface="Helvetica Neue Light" panose="02000403000000020004" pitchFamily="2" charset="0"/>
                <a:ea typeface="Helvetica Neue Light" panose="02000403000000020004" pitchFamily="2" charset="0"/>
              </a:rPr>
              <a:t>		Interval		- distinctness, order, addition</a:t>
            </a:r>
          </a:p>
          <a:p>
            <a:r>
              <a:rPr lang="en-US" sz="2000" dirty="0">
                <a:solidFill>
                  <a:schemeClr val="tx1"/>
                </a:solidFill>
                <a:latin typeface="Helvetica Neue Light" panose="02000403000000020004" pitchFamily="2" charset="0"/>
                <a:ea typeface="Helvetica Neue Light" panose="02000403000000020004" pitchFamily="2" charset="0"/>
              </a:rPr>
              <a:t>Continuous				</a:t>
            </a:r>
          </a:p>
          <a:p>
            <a:r>
              <a:rPr lang="en-US" sz="2000" dirty="0">
                <a:solidFill>
                  <a:schemeClr val="tx1"/>
                </a:solidFill>
                <a:latin typeface="Helvetica Neue Light" panose="02000403000000020004" pitchFamily="2" charset="0"/>
                <a:ea typeface="Helvetica Neue Light" panose="02000403000000020004" pitchFamily="2" charset="0"/>
              </a:rPr>
              <a:t>		Ratio		- distinctness, order, multiplication </a:t>
            </a:r>
          </a:p>
        </p:txBody>
      </p:sp>
      <p:sp>
        <p:nvSpPr>
          <p:cNvPr id="7" name="TextBox 6">
            <a:extLst>
              <a:ext uri="{FF2B5EF4-FFF2-40B4-BE49-F238E27FC236}">
                <a16:creationId xmlns:a16="http://schemas.microsoft.com/office/drawing/2014/main" id="{DC4123E3-8CC2-CE47-BC66-C606D3770DE1}"/>
              </a:ext>
            </a:extLst>
          </p:cNvPr>
          <p:cNvSpPr txBox="1"/>
          <p:nvPr/>
        </p:nvSpPr>
        <p:spPr>
          <a:xfrm>
            <a:off x="2084172" y="2083713"/>
            <a:ext cx="7162800" cy="430887"/>
          </a:xfrm>
          <a:prstGeom prst="rect">
            <a:avLst/>
          </a:prstGeom>
          <a:noFill/>
        </p:spPr>
        <p:txBody>
          <a:bodyPr wrap="square" rtlCol="0">
            <a:spAutoFit/>
          </a:bodyPr>
          <a:lstStyle/>
          <a:p>
            <a:pPr algn="ctr"/>
            <a:r>
              <a:rPr lang="en-US" sz="2200" dirty="0"/>
              <a:t>Attributes, Variables, Fields, Features, Characteristics </a:t>
            </a:r>
          </a:p>
        </p:txBody>
      </p:sp>
      <p:sp>
        <p:nvSpPr>
          <p:cNvPr id="8" name="TextBox 7">
            <a:extLst>
              <a:ext uri="{FF2B5EF4-FFF2-40B4-BE49-F238E27FC236}">
                <a16:creationId xmlns:a16="http://schemas.microsoft.com/office/drawing/2014/main" id="{FB2A418E-327F-2B4B-9268-7B4C3F0AEA79}"/>
              </a:ext>
            </a:extLst>
          </p:cNvPr>
          <p:cNvSpPr txBox="1"/>
          <p:nvPr/>
        </p:nvSpPr>
        <p:spPr>
          <a:xfrm>
            <a:off x="864972" y="3101182"/>
            <a:ext cx="1524000" cy="2462212"/>
          </a:xfrm>
          <a:prstGeom prst="rect">
            <a:avLst/>
          </a:prstGeom>
          <a:noFill/>
        </p:spPr>
        <p:txBody>
          <a:bodyPr wrap="square" rtlCol="0">
            <a:spAutoFit/>
          </a:bodyPr>
          <a:lstStyle/>
          <a:p>
            <a:pPr algn="ctr"/>
            <a:r>
              <a:rPr lang="en-US" sz="2200" dirty="0"/>
              <a:t>Objects</a:t>
            </a:r>
          </a:p>
          <a:p>
            <a:pPr algn="ctr"/>
            <a:r>
              <a:rPr lang="en-US" sz="2200" dirty="0"/>
              <a:t>Records</a:t>
            </a:r>
          </a:p>
          <a:p>
            <a:pPr algn="ctr"/>
            <a:r>
              <a:rPr lang="en-US" sz="2200" dirty="0"/>
              <a:t>Points</a:t>
            </a:r>
          </a:p>
          <a:p>
            <a:pPr algn="ctr"/>
            <a:r>
              <a:rPr lang="en-US" sz="2200" dirty="0"/>
              <a:t>Samples</a:t>
            </a:r>
          </a:p>
          <a:p>
            <a:pPr algn="ctr"/>
            <a:r>
              <a:rPr lang="en-US" sz="2200" dirty="0"/>
              <a:t>Instances</a:t>
            </a:r>
          </a:p>
          <a:p>
            <a:pPr algn="ctr"/>
            <a:r>
              <a:rPr lang="en-US" sz="2200" dirty="0"/>
              <a:t>Cases</a:t>
            </a:r>
          </a:p>
          <a:p>
            <a:pPr algn="ctr"/>
            <a:r>
              <a:rPr lang="en-US" sz="2200" dirty="0"/>
              <a:t>Entities</a:t>
            </a:r>
          </a:p>
          <a:p>
            <a:pPr algn="ctr"/>
            <a:endParaRPr lang="en-US" sz="2200" dirty="0"/>
          </a:p>
        </p:txBody>
      </p:sp>
      <p:cxnSp>
        <p:nvCxnSpPr>
          <p:cNvPr id="9" name="Straight Connector 8">
            <a:extLst>
              <a:ext uri="{FF2B5EF4-FFF2-40B4-BE49-F238E27FC236}">
                <a16:creationId xmlns:a16="http://schemas.microsoft.com/office/drawing/2014/main" id="{43AA7F03-32D7-7649-A0F8-10135460B231}"/>
              </a:ext>
            </a:extLst>
          </p:cNvPr>
          <p:cNvCxnSpPr>
            <a:cxnSpLocks/>
          </p:cNvCxnSpPr>
          <p:nvPr/>
        </p:nvCxnSpPr>
        <p:spPr>
          <a:xfrm>
            <a:off x="2655672" y="4353698"/>
            <a:ext cx="688374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0B2E301-7E26-B241-A05A-1A25570A0173}"/>
              </a:ext>
            </a:extLst>
          </p:cNvPr>
          <p:cNvCxnSpPr/>
          <p:nvPr/>
        </p:nvCxnSpPr>
        <p:spPr>
          <a:xfrm rot="5400000">
            <a:off x="3016871" y="4533900"/>
            <a:ext cx="2057400" cy="158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909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3AC500-9CCD-8947-998A-08AB081B8D0E}"/>
              </a:ext>
            </a:extLst>
          </p:cNvPr>
          <p:cNvSpPr/>
          <p:nvPr/>
        </p:nvSpPr>
        <p:spPr>
          <a:xfrm>
            <a:off x="1668167" y="3369139"/>
            <a:ext cx="1532238" cy="980440"/>
          </a:xfrm>
          <a:prstGeom prst="rect">
            <a:avLst/>
          </a:prstGeom>
          <a:solidFill>
            <a:srgbClr val="F4B183">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309CF-AB12-2940-8D18-DB5694BD2974}"/>
              </a:ext>
            </a:extLst>
          </p:cNvPr>
          <p:cNvSpPr>
            <a:spLocks noGrp="1"/>
          </p:cNvSpPr>
          <p:nvPr>
            <p:ph type="title"/>
          </p:nvPr>
        </p:nvSpPr>
        <p:spPr/>
        <p:txBody>
          <a:bodyPr/>
          <a:lstStyle/>
          <a:p>
            <a:r>
              <a:rPr lang="en-US" dirty="0"/>
              <a:t>API Source Extraction</a:t>
            </a:r>
          </a:p>
        </p:txBody>
      </p:sp>
      <p:sp>
        <p:nvSpPr>
          <p:cNvPr id="3" name="Text Placeholder 2">
            <a:extLst>
              <a:ext uri="{FF2B5EF4-FFF2-40B4-BE49-F238E27FC236}">
                <a16:creationId xmlns:a16="http://schemas.microsoft.com/office/drawing/2014/main" id="{C3BAFCEF-47BC-0941-996D-C739A06CACCB}"/>
              </a:ext>
            </a:extLst>
          </p:cNvPr>
          <p:cNvSpPr>
            <a:spLocks noGrp="1"/>
          </p:cNvSpPr>
          <p:nvPr>
            <p:ph type="body" idx="1"/>
          </p:nvPr>
        </p:nvSpPr>
        <p:spPr>
          <a:xfrm>
            <a:off x="480000" y="1437859"/>
            <a:ext cx="11231999" cy="1713114"/>
          </a:xfrm>
        </p:spPr>
        <p:txBody>
          <a:bodyPr/>
          <a:lstStyle/>
          <a:p>
            <a:r>
              <a:rPr lang="en-US" b="1" dirty="0"/>
              <a:t>What is an API? </a:t>
            </a:r>
          </a:p>
          <a:p>
            <a:pPr lvl="1">
              <a:buFont typeface="Wingdings" pitchFamily="2" charset="2"/>
              <a:buChar char="Ø"/>
            </a:pPr>
            <a:r>
              <a:rPr lang="en-US" dirty="0"/>
              <a:t>Application Programming Interface</a:t>
            </a:r>
          </a:p>
          <a:p>
            <a:pPr lvl="1">
              <a:buFont typeface="Wingdings" pitchFamily="2" charset="2"/>
              <a:buChar char="Ø"/>
            </a:pPr>
            <a:r>
              <a:rPr lang="en-US" dirty="0"/>
              <a:t>Set of functions and procedures allowing the creation of applications that access the features or data of an operating system, application, or other service</a:t>
            </a:r>
          </a:p>
        </p:txBody>
      </p:sp>
      <p:sp>
        <p:nvSpPr>
          <p:cNvPr id="4" name="Slide Number Placeholder 3">
            <a:extLst>
              <a:ext uri="{FF2B5EF4-FFF2-40B4-BE49-F238E27FC236}">
                <a16:creationId xmlns:a16="http://schemas.microsoft.com/office/drawing/2014/main" id="{A6C00354-E534-BD42-9533-21B3BB0CE47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5" name="TextBox 4">
            <a:extLst>
              <a:ext uri="{FF2B5EF4-FFF2-40B4-BE49-F238E27FC236}">
                <a16:creationId xmlns:a16="http://schemas.microsoft.com/office/drawing/2014/main" id="{A78A7D61-FD29-4A41-B145-C6F778229073}"/>
              </a:ext>
            </a:extLst>
          </p:cNvPr>
          <p:cNvSpPr txBox="1"/>
          <p:nvPr/>
        </p:nvSpPr>
        <p:spPr>
          <a:xfrm>
            <a:off x="1668167" y="3597749"/>
            <a:ext cx="1482811" cy="523220"/>
          </a:xfrm>
          <a:prstGeom prst="rect">
            <a:avLst/>
          </a:prstGeom>
          <a:noFill/>
        </p:spPr>
        <p:txBody>
          <a:bodyPr wrap="square" rtlCol="0">
            <a:spAutoFit/>
          </a:bodyPr>
          <a:lstStyle/>
          <a:p>
            <a:pPr algn="ctr"/>
            <a:r>
              <a:rPr lang="en-US" sz="2800" b="1" dirty="0">
                <a:latin typeface="Helvetica Neue Light" panose="02000403000000020004" pitchFamily="2" charset="0"/>
                <a:ea typeface="Helvetica Neue Light" panose="02000403000000020004" pitchFamily="2" charset="0"/>
              </a:rPr>
              <a:t>Limits</a:t>
            </a:r>
          </a:p>
        </p:txBody>
      </p:sp>
      <p:sp>
        <p:nvSpPr>
          <p:cNvPr id="7" name="Rectangle 6">
            <a:extLst>
              <a:ext uri="{FF2B5EF4-FFF2-40B4-BE49-F238E27FC236}">
                <a16:creationId xmlns:a16="http://schemas.microsoft.com/office/drawing/2014/main" id="{15B38E44-F3BC-154A-9F3B-EE070638A11F}"/>
              </a:ext>
            </a:extLst>
          </p:cNvPr>
          <p:cNvSpPr/>
          <p:nvPr/>
        </p:nvSpPr>
        <p:spPr>
          <a:xfrm>
            <a:off x="2969745" y="3753769"/>
            <a:ext cx="2652583" cy="1127149"/>
          </a:xfrm>
          <a:prstGeom prst="rect">
            <a:avLst/>
          </a:prstGeom>
          <a:solidFill>
            <a:srgbClr val="FFE699">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ABC9779-0F9A-F54E-8285-46A18F11AF50}"/>
              </a:ext>
            </a:extLst>
          </p:cNvPr>
          <p:cNvSpPr txBox="1"/>
          <p:nvPr/>
        </p:nvSpPr>
        <p:spPr>
          <a:xfrm>
            <a:off x="3072717" y="3963400"/>
            <a:ext cx="2446637" cy="707886"/>
          </a:xfrm>
          <a:prstGeom prst="rect">
            <a:avLst/>
          </a:prstGeom>
          <a:noFill/>
        </p:spPr>
        <p:txBody>
          <a:bodyPr wrap="square" rtlCol="0">
            <a:spAutoFit/>
          </a:bodyPr>
          <a:lstStyle/>
          <a:p>
            <a:pPr algn="ctr"/>
            <a:r>
              <a:rPr lang="en-US" sz="2000" dirty="0">
                <a:latin typeface="Helvetica Neue Light" panose="02000403000000020004" pitchFamily="2" charset="0"/>
                <a:ea typeface="Helvetica Neue Light" panose="02000403000000020004" pitchFamily="2" charset="0"/>
              </a:rPr>
              <a:t>Need more data than is available </a:t>
            </a:r>
          </a:p>
        </p:txBody>
      </p:sp>
      <p:pic>
        <p:nvPicPr>
          <p:cNvPr id="9" name="Picture 8">
            <a:extLst>
              <a:ext uri="{FF2B5EF4-FFF2-40B4-BE49-F238E27FC236}">
                <a16:creationId xmlns:a16="http://schemas.microsoft.com/office/drawing/2014/main" id="{ACB648E5-E10E-BC48-871E-F56B7FB8DFA4}"/>
              </a:ext>
            </a:extLst>
          </p:cNvPr>
          <p:cNvPicPr>
            <a:picLocks noChangeAspect="1"/>
          </p:cNvPicPr>
          <p:nvPr/>
        </p:nvPicPr>
        <p:blipFill>
          <a:blip r:embed="rId3"/>
          <a:stretch>
            <a:fillRect/>
          </a:stretch>
        </p:blipFill>
        <p:spPr>
          <a:xfrm>
            <a:off x="4616113" y="3372961"/>
            <a:ext cx="1492247" cy="811409"/>
          </a:xfrm>
          <a:prstGeom prst="rect">
            <a:avLst/>
          </a:prstGeom>
        </p:spPr>
      </p:pic>
      <p:pic>
        <p:nvPicPr>
          <p:cNvPr id="10" name="Picture 9">
            <a:extLst>
              <a:ext uri="{FF2B5EF4-FFF2-40B4-BE49-F238E27FC236}">
                <a16:creationId xmlns:a16="http://schemas.microsoft.com/office/drawing/2014/main" id="{150BE87D-85DA-7A49-BF7F-CB4CD6AC1EB2}"/>
              </a:ext>
            </a:extLst>
          </p:cNvPr>
          <p:cNvPicPr>
            <a:picLocks noChangeAspect="1"/>
          </p:cNvPicPr>
          <p:nvPr/>
        </p:nvPicPr>
        <p:blipFill>
          <a:blip r:embed="rId4"/>
          <a:stretch>
            <a:fillRect/>
          </a:stretch>
        </p:blipFill>
        <p:spPr>
          <a:xfrm>
            <a:off x="6931113" y="4046757"/>
            <a:ext cx="2652583" cy="2652583"/>
          </a:xfrm>
          <a:prstGeom prst="rect">
            <a:avLst/>
          </a:prstGeom>
        </p:spPr>
      </p:pic>
      <p:pic>
        <p:nvPicPr>
          <p:cNvPr id="11" name="Picture 10">
            <a:extLst>
              <a:ext uri="{FF2B5EF4-FFF2-40B4-BE49-F238E27FC236}">
                <a16:creationId xmlns:a16="http://schemas.microsoft.com/office/drawing/2014/main" id="{5C09F2DF-1F95-C946-B6D1-8AAA94D90C40}"/>
              </a:ext>
            </a:extLst>
          </p:cNvPr>
          <p:cNvPicPr>
            <a:picLocks noChangeAspect="1"/>
          </p:cNvPicPr>
          <p:nvPr/>
        </p:nvPicPr>
        <p:blipFill>
          <a:blip r:embed="rId5"/>
          <a:stretch>
            <a:fillRect/>
          </a:stretch>
        </p:blipFill>
        <p:spPr>
          <a:xfrm>
            <a:off x="9222255" y="4349579"/>
            <a:ext cx="1817130" cy="1817130"/>
          </a:xfrm>
          <a:prstGeom prst="rect">
            <a:avLst/>
          </a:prstGeom>
        </p:spPr>
      </p:pic>
      <p:pic>
        <p:nvPicPr>
          <p:cNvPr id="12" name="Picture 11">
            <a:extLst>
              <a:ext uri="{FF2B5EF4-FFF2-40B4-BE49-F238E27FC236}">
                <a16:creationId xmlns:a16="http://schemas.microsoft.com/office/drawing/2014/main" id="{6F3866A9-CD77-9E4B-B70B-C808F8174C94}"/>
              </a:ext>
            </a:extLst>
          </p:cNvPr>
          <p:cNvPicPr>
            <a:picLocks noChangeAspect="1"/>
          </p:cNvPicPr>
          <p:nvPr/>
        </p:nvPicPr>
        <p:blipFill>
          <a:blip r:embed="rId6"/>
          <a:stretch>
            <a:fillRect/>
          </a:stretch>
        </p:blipFill>
        <p:spPr>
          <a:xfrm>
            <a:off x="10892481" y="4906650"/>
            <a:ext cx="1260059" cy="1260059"/>
          </a:xfrm>
          <a:prstGeom prst="rect">
            <a:avLst/>
          </a:prstGeom>
        </p:spPr>
      </p:pic>
    </p:spTree>
    <p:extLst>
      <p:ext uri="{BB962C8B-B14F-4D97-AF65-F5344CB8AC3E}">
        <p14:creationId xmlns:p14="http://schemas.microsoft.com/office/powerpoint/2010/main" val="3576666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2DA1-423E-F646-8D68-932A365FD98C}"/>
              </a:ext>
            </a:extLst>
          </p:cNvPr>
          <p:cNvSpPr>
            <a:spLocks noGrp="1"/>
          </p:cNvSpPr>
          <p:nvPr>
            <p:ph type="title"/>
          </p:nvPr>
        </p:nvSpPr>
        <p:spPr/>
        <p:txBody>
          <a:bodyPr/>
          <a:lstStyle/>
          <a:p>
            <a:r>
              <a:rPr lang="en-US" dirty="0"/>
              <a:t>File reading Extraction</a:t>
            </a:r>
          </a:p>
        </p:txBody>
      </p:sp>
      <p:sp>
        <p:nvSpPr>
          <p:cNvPr id="4" name="Slide Number Placeholder 3">
            <a:extLst>
              <a:ext uri="{FF2B5EF4-FFF2-40B4-BE49-F238E27FC236}">
                <a16:creationId xmlns:a16="http://schemas.microsoft.com/office/drawing/2014/main" id="{CD0FE221-D021-5B40-B4DD-AA226D9BD03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5" name="Text Placeholder 2">
            <a:extLst>
              <a:ext uri="{FF2B5EF4-FFF2-40B4-BE49-F238E27FC236}">
                <a16:creationId xmlns:a16="http://schemas.microsoft.com/office/drawing/2014/main" id="{A68FE3B0-1CC0-B943-BCCE-A4F7F1A55BF0}"/>
              </a:ext>
            </a:extLst>
          </p:cNvPr>
          <p:cNvSpPr>
            <a:spLocks noGrp="1"/>
          </p:cNvSpPr>
          <p:nvPr>
            <p:ph type="body" idx="1"/>
          </p:nvPr>
        </p:nvSpPr>
        <p:spPr>
          <a:xfrm>
            <a:off x="480000" y="1437859"/>
            <a:ext cx="10665795" cy="1713114"/>
          </a:xfrm>
        </p:spPr>
        <p:txBody>
          <a:bodyPr/>
          <a:lstStyle/>
          <a:p>
            <a:r>
              <a:rPr lang="en-US" b="1" dirty="0"/>
              <a:t>In computing, Configuration files are used to configure the parameters and initial setting for a computer program </a:t>
            </a:r>
          </a:p>
          <a:p>
            <a:pPr lvl="1">
              <a:buFont typeface="Wingdings" pitchFamily="2" charset="2"/>
              <a:buChar char="Ø"/>
            </a:pPr>
            <a:r>
              <a:rPr lang="en-US" dirty="0"/>
              <a:t>Commonly know as config files</a:t>
            </a:r>
          </a:p>
          <a:p>
            <a:pPr lvl="1">
              <a:buFont typeface="Wingdings" pitchFamily="2" charset="2"/>
              <a:buChar char="Ø"/>
            </a:pPr>
            <a:r>
              <a:rPr lang="en-US" dirty="0"/>
              <a:t>Used in user applications, server processes, and operating systems</a:t>
            </a:r>
          </a:p>
          <a:p>
            <a:pPr lvl="1">
              <a:buFont typeface="Wingdings" pitchFamily="2" charset="2"/>
              <a:buChar char="Ø"/>
            </a:pPr>
            <a:r>
              <a:rPr lang="en-US" dirty="0"/>
              <a:t>Essentially preferences for building and/or running a program</a:t>
            </a:r>
          </a:p>
          <a:p>
            <a:pPr lvl="1">
              <a:buFont typeface="Wingdings" pitchFamily="2" charset="2"/>
              <a:buChar char="Ø"/>
            </a:pPr>
            <a:r>
              <a:rPr lang="en-US" dirty="0"/>
              <a:t>Some config files are structured in a format of the developer’s own design. Others use widely known standards used to structure data, like:</a:t>
            </a:r>
          </a:p>
        </p:txBody>
      </p:sp>
      <p:sp>
        <p:nvSpPr>
          <p:cNvPr id="6" name="Rounded Rectangle 5">
            <a:extLst>
              <a:ext uri="{FF2B5EF4-FFF2-40B4-BE49-F238E27FC236}">
                <a16:creationId xmlns:a16="http://schemas.microsoft.com/office/drawing/2014/main" id="{1C6C3338-CD55-B140-AC36-1AC3512ECC75}"/>
              </a:ext>
            </a:extLst>
          </p:cNvPr>
          <p:cNvSpPr/>
          <p:nvPr/>
        </p:nvSpPr>
        <p:spPr>
          <a:xfrm>
            <a:off x="2286003" y="4267198"/>
            <a:ext cx="2631989" cy="1383957"/>
          </a:xfrm>
          <a:prstGeom prst="roundRect">
            <a:avLst/>
          </a:prstGeom>
          <a:solidFill>
            <a:srgbClr val="A9D18E">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Light" panose="02000403000000020004" pitchFamily="2" charset="0"/>
                <a:ea typeface="Helvetica Neue Light" panose="02000403000000020004" pitchFamily="2" charset="0"/>
              </a:rPr>
              <a:t>YAML</a:t>
            </a:r>
          </a:p>
        </p:txBody>
      </p:sp>
      <p:sp>
        <p:nvSpPr>
          <p:cNvPr id="7" name="Rounded Rectangle 6">
            <a:extLst>
              <a:ext uri="{FF2B5EF4-FFF2-40B4-BE49-F238E27FC236}">
                <a16:creationId xmlns:a16="http://schemas.microsoft.com/office/drawing/2014/main" id="{9BCDF76C-517C-E34D-9E22-7C056CC54188}"/>
              </a:ext>
            </a:extLst>
          </p:cNvPr>
          <p:cNvSpPr/>
          <p:nvPr/>
        </p:nvSpPr>
        <p:spPr>
          <a:xfrm>
            <a:off x="4291917" y="4959176"/>
            <a:ext cx="2631989" cy="1383957"/>
          </a:xfrm>
          <a:prstGeom prst="roundRect">
            <a:avLst/>
          </a:prstGeom>
          <a:solidFill>
            <a:srgbClr val="9DC3E6">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Light" panose="02000403000000020004" pitchFamily="2" charset="0"/>
                <a:ea typeface="Helvetica Neue Light" panose="02000403000000020004" pitchFamily="2" charset="0"/>
              </a:rPr>
              <a:t>JSON</a:t>
            </a:r>
          </a:p>
        </p:txBody>
      </p:sp>
      <p:sp>
        <p:nvSpPr>
          <p:cNvPr id="8" name="Rounded Rectangle 7">
            <a:extLst>
              <a:ext uri="{FF2B5EF4-FFF2-40B4-BE49-F238E27FC236}">
                <a16:creationId xmlns:a16="http://schemas.microsoft.com/office/drawing/2014/main" id="{D5142878-0A22-CB47-934D-D2ACC3F79BA2}"/>
              </a:ext>
            </a:extLst>
          </p:cNvPr>
          <p:cNvSpPr/>
          <p:nvPr/>
        </p:nvSpPr>
        <p:spPr>
          <a:xfrm>
            <a:off x="6602630" y="4543166"/>
            <a:ext cx="2631989" cy="1383957"/>
          </a:xfrm>
          <a:prstGeom prst="roundRect">
            <a:avLst/>
          </a:prstGeom>
          <a:solidFill>
            <a:srgbClr val="7030A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Light" panose="02000403000000020004" pitchFamily="2" charset="0"/>
                <a:ea typeface="Helvetica Neue Light" panose="02000403000000020004" pitchFamily="2" charset="0"/>
              </a:rPr>
              <a:t>XML</a:t>
            </a:r>
          </a:p>
        </p:txBody>
      </p:sp>
    </p:spTree>
    <p:extLst>
      <p:ext uri="{BB962C8B-B14F-4D97-AF65-F5344CB8AC3E}">
        <p14:creationId xmlns:p14="http://schemas.microsoft.com/office/powerpoint/2010/main" val="1764672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C6538-3CB2-C846-900F-FFA4FF69D152}"/>
              </a:ext>
            </a:extLst>
          </p:cNvPr>
          <p:cNvSpPr>
            <a:spLocks noGrp="1"/>
          </p:cNvSpPr>
          <p:nvPr>
            <p:ph type="title"/>
          </p:nvPr>
        </p:nvSpPr>
        <p:spPr/>
        <p:txBody>
          <a:bodyPr/>
          <a:lstStyle/>
          <a:p>
            <a:r>
              <a:rPr lang="en-US" dirty="0"/>
              <a:t>Config Files </a:t>
            </a:r>
          </a:p>
        </p:txBody>
      </p:sp>
      <p:sp>
        <p:nvSpPr>
          <p:cNvPr id="4" name="Slide Number Placeholder 3">
            <a:extLst>
              <a:ext uri="{FF2B5EF4-FFF2-40B4-BE49-F238E27FC236}">
                <a16:creationId xmlns:a16="http://schemas.microsoft.com/office/drawing/2014/main" id="{164102E8-35BF-814B-9734-73C729C1C2F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5" name="Picture 4">
            <a:extLst>
              <a:ext uri="{FF2B5EF4-FFF2-40B4-BE49-F238E27FC236}">
                <a16:creationId xmlns:a16="http://schemas.microsoft.com/office/drawing/2014/main" id="{3D24ADFB-7DBD-6E45-BF0C-25F53BE4E92B}"/>
              </a:ext>
            </a:extLst>
          </p:cNvPr>
          <p:cNvPicPr>
            <a:picLocks noChangeAspect="1"/>
          </p:cNvPicPr>
          <p:nvPr/>
        </p:nvPicPr>
        <p:blipFill>
          <a:blip r:embed="rId2"/>
          <a:stretch>
            <a:fillRect/>
          </a:stretch>
        </p:blipFill>
        <p:spPr>
          <a:xfrm>
            <a:off x="207662" y="1232050"/>
            <a:ext cx="5054600" cy="3365500"/>
          </a:xfrm>
          <a:prstGeom prst="rect">
            <a:avLst/>
          </a:prstGeom>
        </p:spPr>
      </p:pic>
      <p:pic>
        <p:nvPicPr>
          <p:cNvPr id="6" name="Picture 5">
            <a:extLst>
              <a:ext uri="{FF2B5EF4-FFF2-40B4-BE49-F238E27FC236}">
                <a16:creationId xmlns:a16="http://schemas.microsoft.com/office/drawing/2014/main" id="{7821A97B-0403-8347-B0D8-B1C76F30E2AF}"/>
              </a:ext>
            </a:extLst>
          </p:cNvPr>
          <p:cNvPicPr>
            <a:picLocks noChangeAspect="1"/>
          </p:cNvPicPr>
          <p:nvPr/>
        </p:nvPicPr>
        <p:blipFill>
          <a:blip r:embed="rId3"/>
          <a:stretch>
            <a:fillRect/>
          </a:stretch>
        </p:blipFill>
        <p:spPr>
          <a:xfrm>
            <a:off x="4187911" y="1848000"/>
            <a:ext cx="4038600" cy="3657600"/>
          </a:xfrm>
          <a:prstGeom prst="rect">
            <a:avLst/>
          </a:prstGeom>
        </p:spPr>
      </p:pic>
      <p:pic>
        <p:nvPicPr>
          <p:cNvPr id="7" name="Picture 6">
            <a:extLst>
              <a:ext uri="{FF2B5EF4-FFF2-40B4-BE49-F238E27FC236}">
                <a16:creationId xmlns:a16="http://schemas.microsoft.com/office/drawing/2014/main" id="{267E62AF-7A6E-6D4D-BB59-53F10676FD85}"/>
              </a:ext>
            </a:extLst>
          </p:cNvPr>
          <p:cNvPicPr>
            <a:picLocks noChangeAspect="1"/>
          </p:cNvPicPr>
          <p:nvPr/>
        </p:nvPicPr>
        <p:blipFill>
          <a:blip r:embed="rId4"/>
          <a:stretch>
            <a:fillRect/>
          </a:stretch>
        </p:blipFill>
        <p:spPr>
          <a:xfrm>
            <a:off x="7540976" y="2764737"/>
            <a:ext cx="4216056" cy="3665626"/>
          </a:xfrm>
          <a:prstGeom prst="rect">
            <a:avLst/>
          </a:prstGeom>
        </p:spPr>
      </p:pic>
    </p:spTree>
    <p:extLst>
      <p:ext uri="{BB962C8B-B14F-4D97-AF65-F5344CB8AC3E}">
        <p14:creationId xmlns:p14="http://schemas.microsoft.com/office/powerpoint/2010/main" val="3368742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0E848-CE19-EF45-84D0-FFDB3392D9E5}"/>
              </a:ext>
            </a:extLst>
          </p:cNvPr>
          <p:cNvSpPr>
            <a:spLocks noGrp="1"/>
          </p:cNvSpPr>
          <p:nvPr>
            <p:ph type="title"/>
          </p:nvPr>
        </p:nvSpPr>
        <p:spPr/>
        <p:txBody>
          <a:bodyPr/>
          <a:lstStyle/>
          <a:p>
            <a:r>
              <a:rPr lang="en-US" dirty="0"/>
              <a:t>YAML vs JSON vs XML</a:t>
            </a:r>
          </a:p>
        </p:txBody>
      </p:sp>
      <p:sp>
        <p:nvSpPr>
          <p:cNvPr id="3" name="Text Placeholder 2">
            <a:extLst>
              <a:ext uri="{FF2B5EF4-FFF2-40B4-BE49-F238E27FC236}">
                <a16:creationId xmlns:a16="http://schemas.microsoft.com/office/drawing/2014/main" id="{4B773DFF-48B6-D543-8CBD-692D7B723A7A}"/>
              </a:ext>
            </a:extLst>
          </p:cNvPr>
          <p:cNvSpPr>
            <a:spLocks noGrp="1"/>
          </p:cNvSpPr>
          <p:nvPr>
            <p:ph type="body" idx="1"/>
          </p:nvPr>
        </p:nvSpPr>
        <p:spPr>
          <a:xfrm>
            <a:off x="196162" y="1367974"/>
            <a:ext cx="11728107" cy="4680000"/>
          </a:xfrm>
        </p:spPr>
        <p:txBody>
          <a:bodyPr/>
          <a:lstStyle/>
          <a:p>
            <a:r>
              <a:rPr lang="en-US" dirty="0"/>
              <a:t>YAML “YMAL </a:t>
            </a:r>
            <a:r>
              <a:rPr lang="en-US" dirty="0" err="1"/>
              <a:t>Ain’t</a:t>
            </a:r>
            <a:r>
              <a:rPr lang="en-US" dirty="0"/>
              <a:t> Markup Language”</a:t>
            </a:r>
          </a:p>
          <a:p>
            <a:pPr lvl="1">
              <a:buFont typeface="Wingdings" pitchFamily="2" charset="2"/>
              <a:buChar char="Ø"/>
            </a:pPr>
            <a:r>
              <a:rPr lang="en-US" dirty="0"/>
              <a:t>Human-readable data-serialization language that is commonly used for config files and in apps where data is being stored or transmitted </a:t>
            </a:r>
          </a:p>
          <a:p>
            <a:pPr lvl="1">
              <a:buFont typeface="Wingdings" pitchFamily="2" charset="2"/>
              <a:buChar char="Ø"/>
            </a:pPr>
            <a:r>
              <a:rPr lang="en-US" dirty="0"/>
              <a:t>Targets many communication applications like XML </a:t>
            </a:r>
          </a:p>
          <a:p>
            <a:pPr lvl="1">
              <a:buFont typeface="Wingdings" pitchFamily="2" charset="2"/>
              <a:buChar char="Ø"/>
            </a:pPr>
            <a:r>
              <a:rPr lang="en-US" dirty="0"/>
              <a:t>Uses python style indentation to indicate nesting, […] lists, and {…} maps </a:t>
            </a:r>
          </a:p>
          <a:p>
            <a:pPr lvl="1">
              <a:buFont typeface="Wingdings" pitchFamily="2" charset="2"/>
              <a:buChar char="Ø"/>
            </a:pPr>
            <a:r>
              <a:rPr lang="en-US" dirty="0"/>
              <a:t>Custom data types are allowed </a:t>
            </a:r>
          </a:p>
          <a:p>
            <a:pPr lvl="2">
              <a:buFont typeface="Courier New" panose="02070309020205020404" pitchFamily="49" charset="0"/>
              <a:buChar char="o"/>
            </a:pPr>
            <a:r>
              <a:rPr lang="en-US" dirty="0"/>
              <a:t>But stick to STRINGS, INT, and FLOATs</a:t>
            </a:r>
          </a:p>
          <a:p>
            <a:pPr lvl="1">
              <a:buFont typeface="Wingdings" pitchFamily="2" charset="2"/>
              <a:buChar char="Ø"/>
            </a:pPr>
            <a:r>
              <a:rPr lang="en-US" dirty="0"/>
              <a:t>Uses the colon-centered syntax for expressing key-value pairs like JSON</a:t>
            </a:r>
          </a:p>
          <a:p>
            <a:r>
              <a:rPr lang="en-US" dirty="0"/>
              <a:t>JSON (readable only) is a subset of YAML (readable and editable) </a:t>
            </a:r>
          </a:p>
          <a:p>
            <a:pPr lvl="1">
              <a:buFont typeface="Wingdings" pitchFamily="2" charset="2"/>
              <a:buChar char="Ø"/>
            </a:pPr>
            <a:r>
              <a:rPr lang="en-US" dirty="0"/>
              <a:t>data objects consisting of attribute–value pairs and array data types</a:t>
            </a:r>
          </a:p>
          <a:p>
            <a:pPr lvl="0"/>
            <a:r>
              <a:rPr lang="en-US" dirty="0"/>
              <a:t>XML is a markup language </a:t>
            </a:r>
          </a:p>
          <a:p>
            <a:pPr lvl="1">
              <a:buFont typeface="Wingdings" pitchFamily="2" charset="2"/>
              <a:buChar char="Ø"/>
            </a:pPr>
            <a:r>
              <a:rPr lang="en-US" dirty="0"/>
              <a:t>defines a set of rules for encoding documents in a format that is both human-readable and machine-readable</a:t>
            </a:r>
          </a:p>
          <a:p>
            <a:pPr marL="76200" indent="0">
              <a:buNone/>
            </a:pPr>
            <a:endParaRPr lang="en-US" dirty="0"/>
          </a:p>
        </p:txBody>
      </p:sp>
      <p:sp>
        <p:nvSpPr>
          <p:cNvPr id="4" name="Slide Number Placeholder 3">
            <a:extLst>
              <a:ext uri="{FF2B5EF4-FFF2-40B4-BE49-F238E27FC236}">
                <a16:creationId xmlns:a16="http://schemas.microsoft.com/office/drawing/2014/main" id="{AA1F7EA8-A8DA-3B4A-84C6-1CF6390B4F3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1839812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AEB0-4913-0F45-8104-D4EE04B4990E}"/>
              </a:ext>
            </a:extLst>
          </p:cNvPr>
          <p:cNvSpPr>
            <a:spLocks noGrp="1"/>
          </p:cNvSpPr>
          <p:nvPr>
            <p:ph type="title"/>
          </p:nvPr>
        </p:nvSpPr>
        <p:spPr/>
        <p:txBody>
          <a:bodyPr/>
          <a:lstStyle/>
          <a:p>
            <a:r>
              <a:rPr lang="en-US" dirty="0"/>
              <a:t>Transforming</a:t>
            </a:r>
          </a:p>
        </p:txBody>
      </p:sp>
      <p:sp>
        <p:nvSpPr>
          <p:cNvPr id="4" name="Slide Number Placeholder 3">
            <a:extLst>
              <a:ext uri="{FF2B5EF4-FFF2-40B4-BE49-F238E27FC236}">
                <a16:creationId xmlns:a16="http://schemas.microsoft.com/office/drawing/2014/main" id="{DAB66DC4-9F3F-3C4D-A37F-57096C3140F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5" name="Picture 4">
            <a:extLst>
              <a:ext uri="{FF2B5EF4-FFF2-40B4-BE49-F238E27FC236}">
                <a16:creationId xmlns:a16="http://schemas.microsoft.com/office/drawing/2014/main" id="{AF75006F-F838-5045-A07E-BB79A7C1D819}"/>
              </a:ext>
            </a:extLst>
          </p:cNvPr>
          <p:cNvPicPr>
            <a:picLocks noChangeAspect="1"/>
          </p:cNvPicPr>
          <p:nvPr/>
        </p:nvPicPr>
        <p:blipFill>
          <a:blip r:embed="rId2"/>
          <a:stretch>
            <a:fillRect/>
          </a:stretch>
        </p:blipFill>
        <p:spPr>
          <a:xfrm>
            <a:off x="8007179" y="3179989"/>
            <a:ext cx="4051644" cy="3291961"/>
          </a:xfrm>
          <a:prstGeom prst="rect">
            <a:avLst/>
          </a:prstGeom>
        </p:spPr>
      </p:pic>
      <p:sp>
        <p:nvSpPr>
          <p:cNvPr id="7" name="Text Placeholder 2">
            <a:extLst>
              <a:ext uri="{FF2B5EF4-FFF2-40B4-BE49-F238E27FC236}">
                <a16:creationId xmlns:a16="http://schemas.microsoft.com/office/drawing/2014/main" id="{A2A77615-8596-EA41-B802-3F0E37793940}"/>
              </a:ext>
            </a:extLst>
          </p:cNvPr>
          <p:cNvSpPr>
            <a:spLocks noGrp="1"/>
          </p:cNvSpPr>
          <p:nvPr>
            <p:ph type="body" idx="1"/>
          </p:nvPr>
        </p:nvSpPr>
        <p:spPr>
          <a:xfrm>
            <a:off x="828000" y="1512000"/>
            <a:ext cx="7624022" cy="4680000"/>
          </a:xfrm>
        </p:spPr>
        <p:txBody>
          <a:bodyPr/>
          <a:lstStyle/>
          <a:p>
            <a:r>
              <a:rPr lang="en-US" dirty="0"/>
              <a:t>Data from the source is raw and might not be usable</a:t>
            </a:r>
          </a:p>
          <a:p>
            <a:r>
              <a:rPr lang="en-US" dirty="0"/>
              <a:t>It needs to be…</a:t>
            </a:r>
          </a:p>
          <a:p>
            <a:pPr lvl="1">
              <a:buFont typeface="Wingdings" pitchFamily="2" charset="2"/>
              <a:buChar char="Ø"/>
            </a:pPr>
            <a:r>
              <a:rPr lang="en-US" dirty="0"/>
              <a:t>Cleaned </a:t>
            </a:r>
          </a:p>
          <a:p>
            <a:pPr lvl="1">
              <a:buFont typeface="Wingdings" pitchFamily="2" charset="2"/>
              <a:buChar char="Ø"/>
            </a:pPr>
            <a:r>
              <a:rPr lang="en-US" dirty="0"/>
              <a:t>Mapped </a:t>
            </a:r>
          </a:p>
          <a:p>
            <a:pPr lvl="1">
              <a:buFont typeface="Wingdings" pitchFamily="2" charset="2"/>
              <a:buChar char="Ø"/>
            </a:pPr>
            <a:r>
              <a:rPr lang="en-US" dirty="0"/>
              <a:t>Transformed</a:t>
            </a:r>
          </a:p>
          <a:p>
            <a:r>
              <a:rPr lang="en-US" dirty="0"/>
              <a:t>Data that does not need to be transformed is called “pass through” or “direct move” data</a:t>
            </a:r>
          </a:p>
          <a:p>
            <a:r>
              <a:rPr lang="en-US" dirty="0"/>
              <a:t>Validations are also done during this step</a:t>
            </a:r>
          </a:p>
          <a:p>
            <a:r>
              <a:rPr lang="en-US" dirty="0"/>
              <a:t>What are some examples of transformations and validations </a:t>
            </a:r>
          </a:p>
        </p:txBody>
      </p:sp>
    </p:spTree>
    <p:extLst>
      <p:ext uri="{BB962C8B-B14F-4D97-AF65-F5344CB8AC3E}">
        <p14:creationId xmlns:p14="http://schemas.microsoft.com/office/powerpoint/2010/main" val="1645641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B0EB-0EE4-A446-884E-071A7E907C0C}"/>
              </a:ext>
            </a:extLst>
          </p:cNvPr>
          <p:cNvSpPr>
            <a:spLocks noGrp="1"/>
          </p:cNvSpPr>
          <p:nvPr>
            <p:ph type="title"/>
          </p:nvPr>
        </p:nvSpPr>
        <p:spPr/>
        <p:txBody>
          <a:bodyPr/>
          <a:lstStyle/>
          <a:p>
            <a:r>
              <a:rPr lang="en-US" dirty="0"/>
              <a:t>Examples of Transformations</a:t>
            </a:r>
          </a:p>
        </p:txBody>
      </p:sp>
      <p:sp>
        <p:nvSpPr>
          <p:cNvPr id="4" name="Slide Number Placeholder 3">
            <a:extLst>
              <a:ext uri="{FF2B5EF4-FFF2-40B4-BE49-F238E27FC236}">
                <a16:creationId xmlns:a16="http://schemas.microsoft.com/office/drawing/2014/main" id="{AB070CF2-CEAB-E04A-9A60-23A21B62E2A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
        <p:nvSpPr>
          <p:cNvPr id="5" name="Text Placeholder 2">
            <a:extLst>
              <a:ext uri="{FF2B5EF4-FFF2-40B4-BE49-F238E27FC236}">
                <a16:creationId xmlns:a16="http://schemas.microsoft.com/office/drawing/2014/main" id="{F72A9E64-7894-A748-9A47-820A169FB9C8}"/>
              </a:ext>
            </a:extLst>
          </p:cNvPr>
          <p:cNvSpPr>
            <a:spLocks noGrp="1"/>
          </p:cNvSpPr>
          <p:nvPr>
            <p:ph type="body" idx="1"/>
          </p:nvPr>
        </p:nvSpPr>
        <p:spPr>
          <a:xfrm>
            <a:off x="580866" y="1544687"/>
            <a:ext cx="10512000" cy="4680000"/>
          </a:xfrm>
        </p:spPr>
        <p:txBody>
          <a:bodyPr/>
          <a:lstStyle/>
          <a:p>
            <a:pPr lvl="0"/>
            <a:r>
              <a:rPr lang="en-US" sz="2000" dirty="0"/>
              <a:t>Different spelling of the same person like Jon, John, </a:t>
            </a:r>
            <a:r>
              <a:rPr lang="en-US" sz="2000" dirty="0" err="1"/>
              <a:t>etc</a:t>
            </a:r>
            <a:endParaRPr lang="en-US" sz="2000" dirty="0"/>
          </a:p>
          <a:p>
            <a:pPr lvl="0"/>
            <a:r>
              <a:rPr lang="en-US" sz="2000" dirty="0"/>
              <a:t>There are multiple ways to denote company name like Google, Google Inc</a:t>
            </a:r>
          </a:p>
          <a:p>
            <a:pPr lvl="0"/>
            <a:r>
              <a:rPr lang="en-US" sz="2000" dirty="0"/>
              <a:t>Use of different names like </a:t>
            </a:r>
            <a:r>
              <a:rPr lang="en-US" sz="2000" dirty="0" err="1"/>
              <a:t>Cleaveland</a:t>
            </a:r>
            <a:r>
              <a:rPr lang="en-US" sz="2000" dirty="0"/>
              <a:t>, Cleveland</a:t>
            </a:r>
          </a:p>
          <a:p>
            <a:pPr lvl="0"/>
            <a:r>
              <a:rPr lang="en-US" sz="2000" dirty="0"/>
              <a:t>There may be a case that different account numbers are generated by various applications for the same customer – and we need to link the accounts </a:t>
            </a:r>
          </a:p>
          <a:p>
            <a:pPr lvl="0"/>
            <a:r>
              <a:rPr lang="en-US" sz="2000" dirty="0"/>
              <a:t>In some data required files remains blank or null </a:t>
            </a:r>
          </a:p>
          <a:p>
            <a:pPr lvl="0"/>
            <a:r>
              <a:rPr lang="en-US" sz="2000" dirty="0"/>
              <a:t>Invalid product collected at POS as manual entry can lead to mistakes.</a:t>
            </a:r>
          </a:p>
          <a:p>
            <a:pPr lvl="0"/>
            <a:r>
              <a:rPr lang="en-US" sz="2000" dirty="0"/>
              <a:t>Merging data with errors back into main data set (Snowflake helps with this) </a:t>
            </a:r>
          </a:p>
          <a:p>
            <a:endParaRPr lang="en-US" dirty="0"/>
          </a:p>
        </p:txBody>
      </p:sp>
      <p:pic>
        <p:nvPicPr>
          <p:cNvPr id="6" name="Picture 5">
            <a:extLst>
              <a:ext uri="{FF2B5EF4-FFF2-40B4-BE49-F238E27FC236}">
                <a16:creationId xmlns:a16="http://schemas.microsoft.com/office/drawing/2014/main" id="{F79598D0-2A5D-E843-A621-0E4E403C6DA2}"/>
              </a:ext>
            </a:extLst>
          </p:cNvPr>
          <p:cNvPicPr>
            <a:picLocks noChangeAspect="1"/>
          </p:cNvPicPr>
          <p:nvPr/>
        </p:nvPicPr>
        <p:blipFill>
          <a:blip r:embed="rId2"/>
          <a:stretch>
            <a:fillRect/>
          </a:stretch>
        </p:blipFill>
        <p:spPr>
          <a:xfrm>
            <a:off x="3320277" y="4784283"/>
            <a:ext cx="5885506" cy="2213079"/>
          </a:xfrm>
          <a:prstGeom prst="rect">
            <a:avLst/>
          </a:prstGeom>
        </p:spPr>
      </p:pic>
    </p:spTree>
    <p:extLst>
      <p:ext uri="{BB962C8B-B14F-4D97-AF65-F5344CB8AC3E}">
        <p14:creationId xmlns:p14="http://schemas.microsoft.com/office/powerpoint/2010/main" val="316055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p:nvPr/>
        </p:nvSpPr>
        <p:spPr>
          <a:xfrm>
            <a:off x="0" y="3522231"/>
            <a:ext cx="12192000" cy="300463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Light"/>
              <a:ea typeface="Helvetica Neue Light"/>
              <a:cs typeface="Helvetica Neue Light"/>
              <a:sym typeface="Helvetica Neue Light"/>
            </a:endParaRPr>
          </a:p>
        </p:txBody>
      </p:sp>
      <p:sp>
        <p:nvSpPr>
          <p:cNvPr id="76" name="Google Shape;76;p17"/>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An Overview</a:t>
            </a:r>
            <a:endParaRPr/>
          </a:p>
        </p:txBody>
      </p:sp>
      <p:sp>
        <p:nvSpPr>
          <p:cNvPr id="77" name="Google Shape;77;p1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78" name="Google Shape;78;p17"/>
          <p:cNvSpPr txBox="1"/>
          <p:nvPr/>
        </p:nvSpPr>
        <p:spPr>
          <a:xfrm>
            <a:off x="864421" y="3896940"/>
            <a:ext cx="572928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a:solidFill>
                  <a:srgbClr val="595959"/>
                </a:solidFill>
                <a:latin typeface="Helvetica Neue Light"/>
                <a:ea typeface="Helvetica Neue Light"/>
                <a:cs typeface="Helvetica Neue Light"/>
                <a:sym typeface="Helvetica Neue Light"/>
              </a:rPr>
              <a:t>…Impacts you daily.</a:t>
            </a:r>
            <a:endParaRPr/>
          </a:p>
        </p:txBody>
      </p:sp>
      <p:sp>
        <p:nvSpPr>
          <p:cNvPr id="79" name="Google Shape;79;p17"/>
          <p:cNvSpPr txBox="1"/>
          <p:nvPr/>
        </p:nvSpPr>
        <p:spPr>
          <a:xfrm>
            <a:off x="882433" y="4483025"/>
            <a:ext cx="5729287"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sz="1600" dirty="0">
              <a:solidFill>
                <a:srgbClr val="595959"/>
              </a:solidFill>
              <a:latin typeface="Helvetica Neue Light"/>
              <a:ea typeface="Helvetica Neue Light"/>
              <a:cs typeface="Helvetica Neue Light"/>
              <a:sym typeface="Helvetica Neue Light"/>
            </a:endParaRPr>
          </a:p>
        </p:txBody>
      </p:sp>
      <p:sp>
        <p:nvSpPr>
          <p:cNvPr id="80" name="Google Shape;80;p17"/>
          <p:cNvSpPr txBox="1"/>
          <p:nvPr/>
        </p:nvSpPr>
        <p:spPr>
          <a:xfrm>
            <a:off x="874185" y="1763874"/>
            <a:ext cx="3629025"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a:solidFill>
                  <a:srgbClr val="595959"/>
                </a:solidFill>
                <a:latin typeface="Helvetica Neue Light"/>
                <a:ea typeface="Helvetica Neue Light"/>
                <a:cs typeface="Helvetica Neue Light"/>
                <a:sym typeface="Helvetica Neue Light"/>
              </a:rPr>
              <a:t>Our purpose…</a:t>
            </a:r>
            <a:endParaRPr/>
          </a:p>
        </p:txBody>
      </p:sp>
      <p:sp>
        <p:nvSpPr>
          <p:cNvPr id="81" name="Google Shape;81;p17"/>
          <p:cNvSpPr txBox="1"/>
          <p:nvPr/>
        </p:nvSpPr>
        <p:spPr>
          <a:xfrm>
            <a:off x="858621" y="2286019"/>
            <a:ext cx="488632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We help organizations learn and adopt new technologies. </a:t>
            </a:r>
            <a:endParaRPr sz="1600" dirty="0">
              <a:solidFill>
                <a:srgbClr val="595959"/>
              </a:solidFill>
              <a:latin typeface="Helvetica Neue Light"/>
              <a:ea typeface="Helvetica Neue Light"/>
              <a:cs typeface="Helvetica Neue Light"/>
              <a:sym typeface="Helvetica Neue Light"/>
            </a:endParaRPr>
          </a:p>
        </p:txBody>
      </p:sp>
      <p:pic>
        <p:nvPicPr>
          <p:cNvPr id="82" name="Google Shape;82;p17" descr="A picture containing object&#10;&#10;Description automatically generated"/>
          <p:cNvPicPr preferRelativeResize="0"/>
          <p:nvPr/>
        </p:nvPicPr>
        <p:blipFill rotWithShape="1">
          <a:blip r:embed="rId3">
            <a:alphaModFix/>
          </a:blip>
          <a:srcRect/>
          <a:stretch/>
        </p:blipFill>
        <p:spPr>
          <a:xfrm>
            <a:off x="5873789" y="1783709"/>
            <a:ext cx="6071393" cy="1004619"/>
          </a:xfrm>
          <a:prstGeom prst="rect">
            <a:avLst/>
          </a:prstGeom>
          <a:noFill/>
          <a:ln>
            <a:noFill/>
          </a:ln>
        </p:spPr>
      </p:pic>
      <p:sp>
        <p:nvSpPr>
          <p:cNvPr id="83" name="Google Shape;83;p17"/>
          <p:cNvSpPr txBox="1"/>
          <p:nvPr/>
        </p:nvSpPr>
        <p:spPr>
          <a:xfrm>
            <a:off x="8568857" y="3650718"/>
            <a:ext cx="217221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Helvetica Neue Light"/>
                <a:ea typeface="Helvetica Neue Light"/>
                <a:cs typeface="Helvetica Neue Light"/>
                <a:sym typeface="Helvetica Neue Light"/>
              </a:rPr>
              <a:t>In 2018 alone...</a:t>
            </a:r>
            <a:endParaRPr/>
          </a:p>
        </p:txBody>
      </p:sp>
      <p:pic>
        <p:nvPicPr>
          <p:cNvPr id="84" name="Google Shape;84;p17"/>
          <p:cNvPicPr preferRelativeResize="0"/>
          <p:nvPr/>
        </p:nvPicPr>
        <p:blipFill rotWithShape="1">
          <a:blip r:embed="rId4">
            <a:alphaModFix/>
          </a:blip>
          <a:srcRect/>
          <a:stretch/>
        </p:blipFill>
        <p:spPr>
          <a:xfrm>
            <a:off x="7429937" y="4199985"/>
            <a:ext cx="3833092" cy="21919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5CD8E-82EE-5A49-B880-97D41E0683CB}"/>
              </a:ext>
            </a:extLst>
          </p:cNvPr>
          <p:cNvSpPr>
            <a:spLocks noGrp="1"/>
          </p:cNvSpPr>
          <p:nvPr>
            <p:ph type="title"/>
          </p:nvPr>
        </p:nvSpPr>
        <p:spPr/>
        <p:txBody>
          <a:bodyPr/>
          <a:lstStyle/>
          <a:p>
            <a:r>
              <a:rPr lang="en-US" dirty="0"/>
              <a:t>Examples of Validations</a:t>
            </a:r>
          </a:p>
        </p:txBody>
      </p:sp>
      <p:sp>
        <p:nvSpPr>
          <p:cNvPr id="3" name="Text Placeholder 2">
            <a:extLst>
              <a:ext uri="{FF2B5EF4-FFF2-40B4-BE49-F238E27FC236}">
                <a16:creationId xmlns:a16="http://schemas.microsoft.com/office/drawing/2014/main" id="{404DEC16-2643-DF4B-8763-8AA5F23F32AD}"/>
              </a:ext>
            </a:extLst>
          </p:cNvPr>
          <p:cNvSpPr>
            <a:spLocks noGrp="1"/>
          </p:cNvSpPr>
          <p:nvPr>
            <p:ph type="body" idx="1"/>
          </p:nvPr>
        </p:nvSpPr>
        <p:spPr>
          <a:xfrm>
            <a:off x="259589" y="1351362"/>
            <a:ext cx="11346066" cy="4680000"/>
          </a:xfrm>
        </p:spPr>
        <p:txBody>
          <a:bodyPr/>
          <a:lstStyle/>
          <a:p>
            <a:pPr lvl="0"/>
            <a:r>
              <a:rPr lang="en-US" sz="2000" dirty="0"/>
              <a:t>Filtering – Select only certain columns to load</a:t>
            </a:r>
          </a:p>
          <a:p>
            <a:pPr lvl="0"/>
            <a:r>
              <a:rPr lang="en-US" sz="2000" dirty="0"/>
              <a:t>Using rules and lookup tables for Data standardization</a:t>
            </a:r>
          </a:p>
          <a:p>
            <a:pPr lvl="0"/>
            <a:r>
              <a:rPr lang="en-US" sz="2000" dirty="0"/>
              <a:t>Character Set Conversion and encoding handling</a:t>
            </a:r>
          </a:p>
          <a:p>
            <a:pPr lvl="0"/>
            <a:r>
              <a:rPr lang="en-US" sz="2000" dirty="0"/>
              <a:t>Conversion of Units of Measurements like Date Time Conversion, currency conversions, numerical conversions, etc.</a:t>
            </a:r>
          </a:p>
          <a:p>
            <a:pPr lvl="0"/>
            <a:r>
              <a:rPr lang="en-US" sz="2000" dirty="0"/>
              <a:t>Data threshold validation check. For example, age cannot be more than two digits.</a:t>
            </a:r>
          </a:p>
          <a:p>
            <a:pPr lvl="0"/>
            <a:r>
              <a:rPr lang="en-US" sz="2000" dirty="0"/>
              <a:t>Data flow validation from the staging area to the intermediate tables.</a:t>
            </a:r>
          </a:p>
          <a:p>
            <a:pPr lvl="0"/>
            <a:r>
              <a:rPr lang="en-US" sz="2000" dirty="0"/>
              <a:t>Required fields should not be left blank.</a:t>
            </a:r>
          </a:p>
          <a:p>
            <a:pPr lvl="0"/>
            <a:r>
              <a:rPr lang="en-US" sz="2000" dirty="0"/>
              <a:t>Split a column into multiples and merging multiple columns into a single column.</a:t>
            </a:r>
          </a:p>
          <a:p>
            <a:pPr lvl="0"/>
            <a:r>
              <a:rPr lang="en-US" sz="2000" dirty="0"/>
              <a:t>Transposing rows and columns,</a:t>
            </a:r>
          </a:p>
          <a:p>
            <a:pPr lvl="0"/>
            <a:r>
              <a:rPr lang="en-US" sz="2000" dirty="0"/>
              <a:t>Use lookups to merge data</a:t>
            </a:r>
          </a:p>
          <a:p>
            <a:pPr lvl="0"/>
            <a:r>
              <a:rPr lang="en-US" sz="2000" dirty="0"/>
              <a:t>Using any complex data validation (e.g., if the first two columns in a row are empty then it automatically reject the row from processing)</a:t>
            </a:r>
          </a:p>
          <a:p>
            <a:endParaRPr lang="en-US" dirty="0"/>
          </a:p>
        </p:txBody>
      </p:sp>
      <p:sp>
        <p:nvSpPr>
          <p:cNvPr id="4" name="Slide Number Placeholder 3">
            <a:extLst>
              <a:ext uri="{FF2B5EF4-FFF2-40B4-BE49-F238E27FC236}">
                <a16:creationId xmlns:a16="http://schemas.microsoft.com/office/drawing/2014/main" id="{3E8867F6-A2B7-7A47-9BD6-EBE6611DEF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1210108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18060226-8B15-4745-BB5E-C71F63DB41AA}"/>
              </a:ext>
            </a:extLst>
          </p:cNvPr>
          <p:cNvPicPr>
            <a:picLocks noChangeAspect="1"/>
          </p:cNvPicPr>
          <p:nvPr/>
        </p:nvPicPr>
        <p:blipFill>
          <a:blip r:embed="rId2"/>
          <a:stretch>
            <a:fillRect/>
          </a:stretch>
        </p:blipFill>
        <p:spPr>
          <a:xfrm>
            <a:off x="201916" y="4129050"/>
            <a:ext cx="3344700" cy="1920251"/>
          </a:xfrm>
          <a:prstGeom prst="rect">
            <a:avLst/>
          </a:prstGeom>
        </p:spPr>
      </p:pic>
      <p:sp>
        <p:nvSpPr>
          <p:cNvPr id="6" name="Text Placeholder 2">
            <a:extLst>
              <a:ext uri="{FF2B5EF4-FFF2-40B4-BE49-F238E27FC236}">
                <a16:creationId xmlns:a16="http://schemas.microsoft.com/office/drawing/2014/main" id="{66295AD5-4EBB-CB40-96D8-1E1426EF248A}"/>
              </a:ext>
            </a:extLst>
          </p:cNvPr>
          <p:cNvSpPr>
            <a:spLocks noGrp="1"/>
          </p:cNvSpPr>
          <p:nvPr>
            <p:ph type="body" idx="1"/>
          </p:nvPr>
        </p:nvSpPr>
        <p:spPr>
          <a:xfrm>
            <a:off x="828000" y="1512000"/>
            <a:ext cx="10512000" cy="4680000"/>
          </a:xfrm>
        </p:spPr>
        <p:txBody>
          <a:bodyPr/>
          <a:lstStyle/>
          <a:p>
            <a:r>
              <a:rPr lang="en-US" dirty="0"/>
              <a:t>Windowing functions 				Aggregate functions</a:t>
            </a:r>
          </a:p>
          <a:p>
            <a:endParaRPr lang="en-US" dirty="0"/>
          </a:p>
          <a:p>
            <a:endParaRPr lang="en-US" dirty="0"/>
          </a:p>
          <a:p>
            <a:pPr marL="76200" indent="0">
              <a:buNone/>
            </a:pPr>
            <a:endParaRPr lang="en-US" dirty="0"/>
          </a:p>
          <a:p>
            <a:pPr marL="76200" indent="0">
              <a:buNone/>
            </a:pPr>
            <a:endParaRPr lang="en-US" dirty="0"/>
          </a:p>
          <a:p>
            <a:r>
              <a:rPr lang="en-US" dirty="0"/>
              <a:t>Working with semi-structure data </a:t>
            </a:r>
          </a:p>
          <a:p>
            <a:endParaRPr lang="en-US" dirty="0"/>
          </a:p>
          <a:p>
            <a:endParaRPr lang="en-US" dirty="0"/>
          </a:p>
          <a:p>
            <a:endParaRPr lang="en-US" dirty="0"/>
          </a:p>
          <a:p>
            <a:endParaRPr lang="en-US" dirty="0"/>
          </a:p>
        </p:txBody>
      </p:sp>
      <p:sp>
        <p:nvSpPr>
          <p:cNvPr id="14" name="Rectangle 13">
            <a:extLst>
              <a:ext uri="{FF2B5EF4-FFF2-40B4-BE49-F238E27FC236}">
                <a16:creationId xmlns:a16="http://schemas.microsoft.com/office/drawing/2014/main" id="{6B66EBF6-0022-A640-8139-DB6045855D91}"/>
              </a:ext>
            </a:extLst>
          </p:cNvPr>
          <p:cNvSpPr/>
          <p:nvPr/>
        </p:nvSpPr>
        <p:spPr>
          <a:xfrm>
            <a:off x="440878" y="2254466"/>
            <a:ext cx="3871630" cy="132425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2DBFB57-CCE3-9D46-8CC6-225BFEC5CA41}"/>
              </a:ext>
            </a:extLst>
          </p:cNvPr>
          <p:cNvSpPr/>
          <p:nvPr/>
        </p:nvSpPr>
        <p:spPr>
          <a:xfrm>
            <a:off x="1905786" y="4440997"/>
            <a:ext cx="5162277" cy="1894440"/>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E59B15-A9B5-8A46-8CB8-51B79590E338}"/>
              </a:ext>
            </a:extLst>
          </p:cNvPr>
          <p:cNvSpPr>
            <a:spLocks noGrp="1"/>
          </p:cNvSpPr>
          <p:nvPr>
            <p:ph type="title"/>
          </p:nvPr>
        </p:nvSpPr>
        <p:spPr/>
        <p:txBody>
          <a:bodyPr/>
          <a:lstStyle/>
          <a:p>
            <a:r>
              <a:rPr lang="en-US" dirty="0"/>
              <a:t>Transforming in Code</a:t>
            </a:r>
          </a:p>
        </p:txBody>
      </p:sp>
      <p:sp>
        <p:nvSpPr>
          <p:cNvPr id="4" name="Slide Number Placeholder 3">
            <a:extLst>
              <a:ext uri="{FF2B5EF4-FFF2-40B4-BE49-F238E27FC236}">
                <a16:creationId xmlns:a16="http://schemas.microsoft.com/office/drawing/2014/main" id="{CE94421F-65C0-B24D-9652-804704F5D7A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7" name="Picture 6">
            <a:extLst>
              <a:ext uri="{FF2B5EF4-FFF2-40B4-BE49-F238E27FC236}">
                <a16:creationId xmlns:a16="http://schemas.microsoft.com/office/drawing/2014/main" id="{F8F153B5-8D54-5B45-BCB7-A20D5A82640E}"/>
              </a:ext>
            </a:extLst>
          </p:cNvPr>
          <p:cNvPicPr>
            <a:picLocks noChangeAspect="1"/>
          </p:cNvPicPr>
          <p:nvPr/>
        </p:nvPicPr>
        <p:blipFill>
          <a:blip r:embed="rId3"/>
          <a:stretch>
            <a:fillRect/>
          </a:stretch>
        </p:blipFill>
        <p:spPr>
          <a:xfrm>
            <a:off x="1598642" y="4318004"/>
            <a:ext cx="488208" cy="438892"/>
          </a:xfrm>
          <a:prstGeom prst="rect">
            <a:avLst/>
          </a:prstGeom>
        </p:spPr>
      </p:pic>
      <p:sp>
        <p:nvSpPr>
          <p:cNvPr id="9" name="TextBox 8">
            <a:extLst>
              <a:ext uri="{FF2B5EF4-FFF2-40B4-BE49-F238E27FC236}">
                <a16:creationId xmlns:a16="http://schemas.microsoft.com/office/drawing/2014/main" id="{75CD33C9-3724-9C46-AA29-55584997374B}"/>
              </a:ext>
            </a:extLst>
          </p:cNvPr>
          <p:cNvSpPr txBox="1"/>
          <p:nvPr/>
        </p:nvSpPr>
        <p:spPr>
          <a:xfrm>
            <a:off x="1968827" y="4510940"/>
            <a:ext cx="5162276" cy="1815882"/>
          </a:xfrm>
          <a:prstGeom prst="rect">
            <a:avLst/>
          </a:prstGeom>
          <a:noFill/>
        </p:spPr>
        <p:txBody>
          <a:bodyPr wrap="square" rtlCol="0">
            <a:spAutoFit/>
          </a:bodyPr>
          <a:lstStyle/>
          <a:p>
            <a:r>
              <a:rPr lang="en-US" sz="1200" dirty="0">
                <a:solidFill>
                  <a:schemeClr val="tx1">
                    <a:lumMod val="50000"/>
                    <a:lumOff val="50000"/>
                  </a:schemeClr>
                </a:solidFill>
              </a:rPr>
              <a:t>-- using json dot in snowflake rather than regex </a:t>
            </a:r>
          </a:p>
          <a:p>
            <a:r>
              <a:rPr lang="en-US" sz="1200" dirty="0">
                <a:solidFill>
                  <a:schemeClr val="accent6">
                    <a:lumMod val="75000"/>
                  </a:schemeClr>
                </a:solidFill>
              </a:rPr>
              <a:t>SELECT</a:t>
            </a:r>
            <a:r>
              <a:rPr lang="en-US" sz="1200" dirty="0"/>
              <a:t> </a:t>
            </a:r>
            <a:r>
              <a:rPr lang="en-US" sz="1200" dirty="0" err="1"/>
              <a:t>v:city.coord.lat</a:t>
            </a:r>
            <a:r>
              <a:rPr lang="en-US" sz="1200" dirty="0"/>
              <a:t> as </a:t>
            </a:r>
            <a:r>
              <a:rPr lang="en-US" sz="1200" dirty="0" err="1"/>
              <a:t>lat</a:t>
            </a:r>
            <a:r>
              <a:rPr lang="en-US" sz="1200" dirty="0"/>
              <a:t>, </a:t>
            </a:r>
            <a:r>
              <a:rPr lang="en-US" sz="1200" dirty="0" err="1"/>
              <a:t>v:city.country</a:t>
            </a:r>
            <a:r>
              <a:rPr lang="en-US" sz="1200" dirty="0"/>
              <a:t> as country</a:t>
            </a:r>
            <a:r>
              <a:rPr lang="en-US" sz="1200" dirty="0">
                <a:solidFill>
                  <a:schemeClr val="accent6">
                    <a:lumMod val="75000"/>
                  </a:schemeClr>
                </a:solidFill>
              </a:rPr>
              <a:t> FROM </a:t>
            </a:r>
            <a:r>
              <a:rPr lang="en-US" sz="1200" dirty="0"/>
              <a:t>weather</a:t>
            </a:r>
          </a:p>
          <a:p>
            <a:endParaRPr lang="en-US" sz="1200" dirty="0"/>
          </a:p>
          <a:p>
            <a:r>
              <a:rPr lang="en-US" sz="1200" dirty="0">
                <a:solidFill>
                  <a:schemeClr val="tx1">
                    <a:lumMod val="50000"/>
                    <a:lumOff val="50000"/>
                  </a:schemeClr>
                </a:solidFill>
              </a:rPr>
              <a:t>-- can also use square bracket notation</a:t>
            </a:r>
          </a:p>
          <a:p>
            <a:r>
              <a:rPr lang="en-US" sz="1200" dirty="0">
                <a:solidFill>
                  <a:srgbClr val="088A08"/>
                </a:solidFill>
              </a:rPr>
              <a:t>SELECT</a:t>
            </a:r>
            <a:r>
              <a:rPr lang="en-US" sz="1200" dirty="0"/>
              <a:t> </a:t>
            </a:r>
            <a:r>
              <a:rPr lang="en-US" sz="1200" dirty="0" err="1"/>
              <a:t>src</a:t>
            </a:r>
            <a:r>
              <a:rPr lang="en-US" sz="1200" dirty="0">
                <a:solidFill>
                  <a:srgbClr val="404040"/>
                </a:solidFill>
              </a:rPr>
              <a:t>[</a:t>
            </a:r>
            <a:r>
              <a:rPr lang="en-US" sz="1200" dirty="0"/>
              <a:t>'salesperson'</a:t>
            </a:r>
            <a:r>
              <a:rPr lang="en-US" sz="1200" dirty="0">
                <a:solidFill>
                  <a:srgbClr val="404040"/>
                </a:solidFill>
              </a:rPr>
              <a:t>][</a:t>
            </a:r>
            <a:r>
              <a:rPr lang="en-US" sz="1200" dirty="0"/>
              <a:t>'name’</a:t>
            </a:r>
            <a:r>
              <a:rPr lang="en-US" sz="1200" dirty="0">
                <a:solidFill>
                  <a:srgbClr val="404040"/>
                </a:solidFill>
              </a:rPr>
              <a:t>]</a:t>
            </a:r>
            <a:r>
              <a:rPr lang="en-US" sz="1200" dirty="0"/>
              <a:t> </a:t>
            </a:r>
            <a:r>
              <a:rPr lang="en-US" sz="1200" dirty="0">
                <a:solidFill>
                  <a:srgbClr val="088A08"/>
                </a:solidFill>
              </a:rPr>
              <a:t>FROM</a:t>
            </a:r>
            <a:r>
              <a:rPr lang="en-US" sz="1200" dirty="0"/>
              <a:t> </a:t>
            </a:r>
            <a:r>
              <a:rPr lang="en-US" sz="1200" dirty="0" err="1"/>
              <a:t>car_sales</a:t>
            </a:r>
            <a:r>
              <a:rPr lang="en-US" sz="1200" dirty="0">
                <a:solidFill>
                  <a:srgbClr val="404040"/>
                </a:solidFill>
              </a:rPr>
              <a:t>;</a:t>
            </a:r>
          </a:p>
          <a:p>
            <a:endParaRPr lang="en-US" sz="1200" b="1" dirty="0">
              <a:solidFill>
                <a:srgbClr val="404040"/>
              </a:solidFill>
            </a:endParaRPr>
          </a:p>
          <a:p>
            <a:r>
              <a:rPr lang="en-US" sz="1200" dirty="0">
                <a:solidFill>
                  <a:schemeClr val="tx1">
                    <a:lumMod val="50000"/>
                    <a:lumOff val="50000"/>
                  </a:schemeClr>
                </a:solidFill>
              </a:rPr>
              <a:t>-- there is also the parse json function </a:t>
            </a:r>
          </a:p>
          <a:p>
            <a:r>
              <a:rPr lang="en-US" sz="1200" dirty="0">
                <a:solidFill>
                  <a:srgbClr val="088A08"/>
                </a:solidFill>
              </a:rPr>
              <a:t>select</a:t>
            </a:r>
            <a:r>
              <a:rPr lang="en-US" sz="1200" dirty="0"/>
              <a:t> column1 </a:t>
            </a:r>
            <a:r>
              <a:rPr lang="en-US" sz="1200" dirty="0">
                <a:solidFill>
                  <a:srgbClr val="088A08"/>
                </a:solidFill>
              </a:rPr>
              <a:t>as</a:t>
            </a:r>
            <a:r>
              <a:rPr lang="en-US" sz="1200" dirty="0"/>
              <a:t> </a:t>
            </a:r>
            <a:r>
              <a:rPr lang="en-US" sz="1200" dirty="0">
                <a:solidFill>
                  <a:srgbClr val="088A08"/>
                </a:solidFill>
              </a:rPr>
              <a:t>n</a:t>
            </a:r>
            <a:r>
              <a:rPr lang="en-US" sz="1200" dirty="0">
                <a:solidFill>
                  <a:srgbClr val="404040"/>
                </a:solidFill>
              </a:rPr>
              <a:t>,</a:t>
            </a:r>
            <a:r>
              <a:rPr lang="en-US" sz="1200" dirty="0"/>
              <a:t> </a:t>
            </a:r>
            <a:r>
              <a:rPr lang="en-US" sz="1200" dirty="0" err="1">
                <a:solidFill>
                  <a:srgbClr val="3A01DF"/>
                </a:solidFill>
              </a:rPr>
              <a:t>parse_json</a:t>
            </a:r>
            <a:r>
              <a:rPr lang="en-US" sz="1200" dirty="0">
                <a:solidFill>
                  <a:srgbClr val="404040"/>
                </a:solidFill>
              </a:rPr>
              <a:t>(</a:t>
            </a:r>
            <a:r>
              <a:rPr lang="en-US" sz="1200" dirty="0"/>
              <a:t>column2</a:t>
            </a:r>
            <a:r>
              <a:rPr lang="en-US" sz="1200" dirty="0">
                <a:solidFill>
                  <a:srgbClr val="404040"/>
                </a:solidFill>
              </a:rPr>
              <a:t>)</a:t>
            </a:r>
            <a:r>
              <a:rPr lang="en-US" sz="1200" dirty="0"/>
              <a:t> </a:t>
            </a:r>
            <a:r>
              <a:rPr lang="en-US" sz="1200" dirty="0">
                <a:solidFill>
                  <a:srgbClr val="088A08"/>
                </a:solidFill>
              </a:rPr>
              <a:t>as</a:t>
            </a:r>
            <a:r>
              <a:rPr lang="en-US" sz="1200" dirty="0"/>
              <a:t> </a:t>
            </a:r>
            <a:r>
              <a:rPr lang="en-US" sz="1200" dirty="0">
                <a:solidFill>
                  <a:srgbClr val="088A08"/>
                </a:solidFill>
              </a:rPr>
              <a:t>v</a:t>
            </a:r>
            <a:r>
              <a:rPr lang="en-US" sz="1200" dirty="0"/>
              <a:t> </a:t>
            </a:r>
            <a:r>
              <a:rPr lang="en-US" sz="1200" dirty="0">
                <a:solidFill>
                  <a:srgbClr val="088A08"/>
                </a:solidFill>
              </a:rPr>
              <a:t>from</a:t>
            </a:r>
            <a:r>
              <a:rPr lang="en-US" sz="1200" dirty="0"/>
              <a:t> </a:t>
            </a:r>
            <a:r>
              <a:rPr lang="en-US" sz="1200" dirty="0">
                <a:solidFill>
                  <a:srgbClr val="088A08"/>
                </a:solidFill>
              </a:rPr>
              <a:t>values</a:t>
            </a:r>
            <a:r>
              <a:rPr lang="en-US" sz="1200" dirty="0"/>
              <a:t> </a:t>
            </a:r>
            <a:r>
              <a:rPr lang="en-US" sz="1200" dirty="0">
                <a:solidFill>
                  <a:srgbClr val="404040"/>
                </a:solidFill>
              </a:rPr>
              <a:t>(</a:t>
            </a:r>
            <a:r>
              <a:rPr lang="en-US" sz="1200" dirty="0">
                <a:solidFill>
                  <a:srgbClr val="088A08"/>
                </a:solidFill>
              </a:rPr>
              <a:t>1</a:t>
            </a:r>
            <a:r>
              <a:rPr lang="en-US" sz="1200" dirty="0">
                <a:solidFill>
                  <a:srgbClr val="404040"/>
                </a:solidFill>
              </a:rPr>
              <a:t>,</a:t>
            </a:r>
            <a:r>
              <a:rPr lang="en-US" sz="1200" dirty="0"/>
              <a:t> 'null'</a:t>
            </a:r>
            <a:r>
              <a:rPr lang="en-US" sz="1200" dirty="0">
                <a:solidFill>
                  <a:srgbClr val="404040"/>
                </a:solidFill>
              </a:rPr>
              <a:t>),</a:t>
            </a:r>
            <a:r>
              <a:rPr lang="en-US" sz="1200" dirty="0"/>
              <a:t> </a:t>
            </a:r>
            <a:r>
              <a:rPr lang="en-US" sz="1200" dirty="0">
                <a:solidFill>
                  <a:srgbClr val="404040"/>
                </a:solidFill>
              </a:rPr>
              <a:t>(</a:t>
            </a:r>
            <a:r>
              <a:rPr lang="en-US" sz="1200" dirty="0">
                <a:solidFill>
                  <a:srgbClr val="088A08"/>
                </a:solidFill>
              </a:rPr>
              <a:t>2</a:t>
            </a:r>
            <a:r>
              <a:rPr lang="en-US" sz="1200" dirty="0">
                <a:solidFill>
                  <a:srgbClr val="404040"/>
                </a:solidFill>
              </a:rPr>
              <a:t>,</a:t>
            </a:r>
            <a:r>
              <a:rPr lang="en-US" sz="1200" dirty="0"/>
              <a:t> </a:t>
            </a:r>
            <a:r>
              <a:rPr lang="en-US" sz="1200" dirty="0">
                <a:solidFill>
                  <a:srgbClr val="088A08"/>
                </a:solidFill>
              </a:rPr>
              <a:t>null</a:t>
            </a:r>
            <a:r>
              <a:rPr lang="en-US" sz="1200" dirty="0">
                <a:solidFill>
                  <a:srgbClr val="404040"/>
                </a:solidFill>
              </a:rPr>
              <a:t>),</a:t>
            </a:r>
            <a:r>
              <a:rPr lang="en-US" sz="1200" dirty="0"/>
              <a:t> </a:t>
            </a:r>
            <a:r>
              <a:rPr lang="en-US" sz="1200" dirty="0">
                <a:solidFill>
                  <a:srgbClr val="404040"/>
                </a:solidFill>
              </a:rPr>
              <a:t>(</a:t>
            </a:r>
            <a:r>
              <a:rPr lang="en-US" sz="1200" dirty="0">
                <a:solidFill>
                  <a:srgbClr val="088A08"/>
                </a:solidFill>
              </a:rPr>
              <a:t>3</a:t>
            </a:r>
            <a:r>
              <a:rPr lang="en-US" sz="1200" dirty="0">
                <a:solidFill>
                  <a:srgbClr val="404040"/>
                </a:solidFill>
              </a:rPr>
              <a:t>,</a:t>
            </a:r>
            <a:r>
              <a:rPr lang="en-US" sz="1200" dirty="0"/>
              <a:t> 'true'</a:t>
            </a:r>
            <a:r>
              <a:rPr lang="en-US" sz="1200" dirty="0">
                <a:solidFill>
                  <a:srgbClr val="404040"/>
                </a:solidFill>
              </a:rPr>
              <a:t>)</a:t>
            </a:r>
            <a:endParaRPr lang="en-US" sz="1200" b="1" dirty="0"/>
          </a:p>
        </p:txBody>
      </p:sp>
      <p:sp>
        <p:nvSpPr>
          <p:cNvPr id="12" name="Oval 11">
            <a:extLst>
              <a:ext uri="{FF2B5EF4-FFF2-40B4-BE49-F238E27FC236}">
                <a16:creationId xmlns:a16="http://schemas.microsoft.com/office/drawing/2014/main" id="{E5DEBDBE-B0B4-6B4B-B959-6FAFBA8E4D73}"/>
              </a:ext>
            </a:extLst>
          </p:cNvPr>
          <p:cNvSpPr/>
          <p:nvPr/>
        </p:nvSpPr>
        <p:spPr>
          <a:xfrm rot="16200000" flipH="1" flipV="1">
            <a:off x="7068064" y="1756139"/>
            <a:ext cx="126078" cy="1260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A5EC75-E2C5-504B-8C94-59946AE2F5C1}"/>
              </a:ext>
            </a:extLst>
          </p:cNvPr>
          <p:cNvSpPr txBox="1"/>
          <p:nvPr/>
        </p:nvSpPr>
        <p:spPr>
          <a:xfrm>
            <a:off x="472398" y="2464474"/>
            <a:ext cx="3840109" cy="954107"/>
          </a:xfrm>
          <a:prstGeom prst="rect">
            <a:avLst/>
          </a:prstGeom>
          <a:noFill/>
        </p:spPr>
        <p:txBody>
          <a:bodyPr wrap="square" rtlCol="0">
            <a:spAutoFit/>
          </a:bodyPr>
          <a:lstStyle/>
          <a:p>
            <a:r>
              <a:rPr lang="en-US" dirty="0">
                <a:solidFill>
                  <a:srgbClr val="088A08"/>
                </a:solidFill>
              </a:rPr>
              <a:t>select</a:t>
            </a:r>
            <a:r>
              <a:rPr lang="en-US" dirty="0"/>
              <a:t> column1</a:t>
            </a:r>
            <a:r>
              <a:rPr lang="en-US" dirty="0">
                <a:solidFill>
                  <a:srgbClr val="404040"/>
                </a:solidFill>
              </a:rPr>
              <a:t>,</a:t>
            </a:r>
            <a:r>
              <a:rPr lang="en-US" dirty="0"/>
              <a:t> column2</a:t>
            </a:r>
            <a:r>
              <a:rPr lang="en-US" dirty="0">
                <a:solidFill>
                  <a:srgbClr val="404040"/>
                </a:solidFill>
              </a:rPr>
              <a:t>,</a:t>
            </a:r>
            <a:r>
              <a:rPr lang="en-US" dirty="0"/>
              <a:t> </a:t>
            </a:r>
            <a:r>
              <a:rPr lang="en-US" dirty="0" err="1">
                <a:solidFill>
                  <a:srgbClr val="3A01DF"/>
                </a:solidFill>
              </a:rPr>
              <a:t>first_value</a:t>
            </a:r>
            <a:r>
              <a:rPr lang="en-US" dirty="0">
                <a:solidFill>
                  <a:srgbClr val="404040"/>
                </a:solidFill>
              </a:rPr>
              <a:t>(</a:t>
            </a:r>
            <a:r>
              <a:rPr lang="en-US" dirty="0"/>
              <a:t>column2</a:t>
            </a:r>
            <a:r>
              <a:rPr lang="en-US" dirty="0">
                <a:solidFill>
                  <a:srgbClr val="404040"/>
                </a:solidFill>
              </a:rPr>
              <a:t>)</a:t>
            </a:r>
            <a:r>
              <a:rPr lang="en-US" dirty="0"/>
              <a:t> </a:t>
            </a:r>
            <a:r>
              <a:rPr lang="en-US" dirty="0">
                <a:solidFill>
                  <a:srgbClr val="088A08"/>
                </a:solidFill>
              </a:rPr>
              <a:t>over</a:t>
            </a:r>
            <a:r>
              <a:rPr lang="en-US" dirty="0"/>
              <a:t> </a:t>
            </a:r>
            <a:r>
              <a:rPr lang="en-US" dirty="0">
                <a:solidFill>
                  <a:srgbClr val="404040"/>
                </a:solidFill>
              </a:rPr>
              <a:t>(</a:t>
            </a:r>
            <a:r>
              <a:rPr lang="en-US" dirty="0">
                <a:solidFill>
                  <a:srgbClr val="088A08"/>
                </a:solidFill>
              </a:rPr>
              <a:t>partition</a:t>
            </a:r>
            <a:r>
              <a:rPr lang="en-US" dirty="0"/>
              <a:t> </a:t>
            </a:r>
            <a:r>
              <a:rPr lang="en-US" dirty="0">
                <a:solidFill>
                  <a:srgbClr val="088A08"/>
                </a:solidFill>
              </a:rPr>
              <a:t>by</a:t>
            </a:r>
            <a:r>
              <a:rPr lang="en-US" dirty="0"/>
              <a:t> column1 </a:t>
            </a:r>
            <a:r>
              <a:rPr lang="en-US" dirty="0">
                <a:solidFill>
                  <a:srgbClr val="088A08"/>
                </a:solidFill>
              </a:rPr>
              <a:t>order</a:t>
            </a:r>
            <a:r>
              <a:rPr lang="en-US" dirty="0"/>
              <a:t> </a:t>
            </a:r>
            <a:r>
              <a:rPr lang="en-US" dirty="0">
                <a:solidFill>
                  <a:srgbClr val="088A08"/>
                </a:solidFill>
              </a:rPr>
              <a:t>by</a:t>
            </a:r>
            <a:r>
              <a:rPr lang="en-US" dirty="0"/>
              <a:t> column2</a:t>
            </a:r>
            <a:r>
              <a:rPr lang="en-US" dirty="0">
                <a:solidFill>
                  <a:srgbClr val="404040"/>
                </a:solidFill>
              </a:rPr>
              <a:t>)</a:t>
            </a:r>
            <a:r>
              <a:rPr lang="en-US" dirty="0"/>
              <a:t> </a:t>
            </a:r>
            <a:r>
              <a:rPr lang="en-US" dirty="0">
                <a:solidFill>
                  <a:srgbClr val="088A08"/>
                </a:solidFill>
              </a:rPr>
              <a:t>as</a:t>
            </a:r>
            <a:r>
              <a:rPr lang="en-US" dirty="0"/>
              <a:t> column2_first </a:t>
            </a:r>
            <a:r>
              <a:rPr lang="en-US" dirty="0">
                <a:solidFill>
                  <a:srgbClr val="088A08"/>
                </a:solidFill>
              </a:rPr>
              <a:t>from</a:t>
            </a:r>
            <a:r>
              <a:rPr lang="en-US" dirty="0"/>
              <a:t> </a:t>
            </a:r>
            <a:r>
              <a:rPr lang="en-US" dirty="0">
                <a:solidFill>
                  <a:srgbClr val="088A08"/>
                </a:solidFill>
              </a:rPr>
              <a:t>values</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10</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11</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a:t>
            </a:r>
            <a:r>
              <a:rPr lang="en-US" dirty="0">
                <a:solidFill>
                  <a:srgbClr val="088A08"/>
                </a:solidFill>
              </a:rPr>
              <a:t>null</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12</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20</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21</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22</a:t>
            </a:r>
            <a:r>
              <a:rPr lang="en-US" dirty="0">
                <a:solidFill>
                  <a:srgbClr val="404040"/>
                </a:solidFill>
              </a:rPr>
              <a:t>);</a:t>
            </a:r>
            <a:endParaRPr lang="en-US" dirty="0"/>
          </a:p>
        </p:txBody>
      </p:sp>
      <p:pic>
        <p:nvPicPr>
          <p:cNvPr id="15" name="Picture 14">
            <a:extLst>
              <a:ext uri="{FF2B5EF4-FFF2-40B4-BE49-F238E27FC236}">
                <a16:creationId xmlns:a16="http://schemas.microsoft.com/office/drawing/2014/main" id="{4F8EA44E-1F75-D349-8DE0-D03A7965F9F5}"/>
              </a:ext>
            </a:extLst>
          </p:cNvPr>
          <p:cNvPicPr>
            <a:picLocks noChangeAspect="1"/>
          </p:cNvPicPr>
          <p:nvPr/>
        </p:nvPicPr>
        <p:blipFill>
          <a:blip r:embed="rId3"/>
          <a:stretch>
            <a:fillRect/>
          </a:stretch>
        </p:blipFill>
        <p:spPr>
          <a:xfrm>
            <a:off x="165254" y="2119150"/>
            <a:ext cx="488208" cy="438892"/>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3DC41C82-D056-1244-B138-3D802381EE0C}"/>
              </a:ext>
            </a:extLst>
          </p:cNvPr>
          <p:cNvPicPr>
            <a:picLocks noChangeAspect="1"/>
          </p:cNvPicPr>
          <p:nvPr/>
        </p:nvPicPr>
        <p:blipFill>
          <a:blip r:embed="rId4"/>
          <a:stretch>
            <a:fillRect/>
          </a:stretch>
        </p:blipFill>
        <p:spPr>
          <a:xfrm>
            <a:off x="4403486" y="2514080"/>
            <a:ext cx="2165011" cy="1463074"/>
          </a:xfrm>
          <a:prstGeom prst="rect">
            <a:avLst/>
          </a:prstGeom>
        </p:spPr>
      </p:pic>
      <p:sp>
        <p:nvSpPr>
          <p:cNvPr id="19" name="Rectangle 18">
            <a:extLst>
              <a:ext uri="{FF2B5EF4-FFF2-40B4-BE49-F238E27FC236}">
                <a16:creationId xmlns:a16="http://schemas.microsoft.com/office/drawing/2014/main" id="{FB2E9454-CCAF-D146-84D3-B764FE96D5BD}"/>
              </a:ext>
            </a:extLst>
          </p:cNvPr>
          <p:cNvSpPr/>
          <p:nvPr/>
        </p:nvSpPr>
        <p:spPr>
          <a:xfrm>
            <a:off x="7550152" y="2542792"/>
            <a:ext cx="3964385" cy="1586257"/>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A781665-AC37-4248-8316-320CB03A8FC6}"/>
              </a:ext>
            </a:extLst>
          </p:cNvPr>
          <p:cNvSpPr txBox="1"/>
          <p:nvPr/>
        </p:nvSpPr>
        <p:spPr>
          <a:xfrm>
            <a:off x="7581673" y="2752801"/>
            <a:ext cx="3840109" cy="954107"/>
          </a:xfrm>
          <a:prstGeom prst="rect">
            <a:avLst/>
          </a:prstGeom>
          <a:noFill/>
        </p:spPr>
        <p:txBody>
          <a:bodyPr wrap="square" rtlCol="0">
            <a:spAutoFit/>
          </a:bodyPr>
          <a:lstStyle/>
          <a:p>
            <a:r>
              <a:rPr lang="en-US" dirty="0">
                <a:solidFill>
                  <a:srgbClr val="088A08"/>
                </a:solidFill>
              </a:rPr>
              <a:t>select</a:t>
            </a:r>
            <a:r>
              <a:rPr lang="en-US" dirty="0"/>
              <a:t> column1</a:t>
            </a:r>
            <a:r>
              <a:rPr lang="en-US" dirty="0">
                <a:solidFill>
                  <a:srgbClr val="404040"/>
                </a:solidFill>
              </a:rPr>
              <a:t>,</a:t>
            </a:r>
            <a:r>
              <a:rPr lang="en-US" dirty="0"/>
              <a:t> column2</a:t>
            </a:r>
            <a:r>
              <a:rPr lang="en-US" dirty="0">
                <a:solidFill>
                  <a:srgbClr val="404040"/>
                </a:solidFill>
              </a:rPr>
              <a:t>,</a:t>
            </a:r>
            <a:r>
              <a:rPr lang="en-US" dirty="0"/>
              <a:t> </a:t>
            </a:r>
            <a:r>
              <a:rPr lang="en-US" dirty="0">
                <a:solidFill>
                  <a:srgbClr val="3A01DF"/>
                </a:solidFill>
              </a:rPr>
              <a:t>AVG</a:t>
            </a:r>
            <a:r>
              <a:rPr lang="en-US" dirty="0">
                <a:solidFill>
                  <a:srgbClr val="404040"/>
                </a:solidFill>
              </a:rPr>
              <a:t>(</a:t>
            </a:r>
            <a:r>
              <a:rPr lang="en-US" dirty="0"/>
              <a:t>column3</a:t>
            </a:r>
            <a:r>
              <a:rPr lang="en-US" dirty="0">
                <a:solidFill>
                  <a:srgbClr val="404040"/>
                </a:solidFill>
              </a:rPr>
              <a:t>),</a:t>
            </a:r>
          </a:p>
          <a:p>
            <a:r>
              <a:rPr lang="en-US" dirty="0">
                <a:solidFill>
                  <a:srgbClr val="3A01DF"/>
                </a:solidFill>
              </a:rPr>
              <a:t>MAX</a:t>
            </a:r>
            <a:r>
              <a:rPr lang="en-US" dirty="0">
                <a:solidFill>
                  <a:srgbClr val="404040"/>
                </a:solidFill>
              </a:rPr>
              <a:t>(</a:t>
            </a:r>
            <a:r>
              <a:rPr lang="en-US" dirty="0"/>
              <a:t>column3</a:t>
            </a:r>
            <a:r>
              <a:rPr lang="en-US" dirty="0">
                <a:solidFill>
                  <a:srgbClr val="404040"/>
                </a:solidFill>
              </a:rPr>
              <a:t>), </a:t>
            </a:r>
            <a:r>
              <a:rPr lang="en-US" dirty="0">
                <a:solidFill>
                  <a:srgbClr val="3A01DF"/>
                </a:solidFill>
              </a:rPr>
              <a:t>MIN</a:t>
            </a:r>
            <a:r>
              <a:rPr lang="en-US" dirty="0">
                <a:solidFill>
                  <a:srgbClr val="404040"/>
                </a:solidFill>
              </a:rPr>
              <a:t>(</a:t>
            </a:r>
            <a:r>
              <a:rPr lang="en-US" dirty="0"/>
              <a:t>column3</a:t>
            </a:r>
            <a:r>
              <a:rPr lang="en-US" dirty="0">
                <a:solidFill>
                  <a:srgbClr val="404040"/>
                </a:solidFill>
              </a:rPr>
              <a:t>)</a:t>
            </a:r>
          </a:p>
          <a:p>
            <a:r>
              <a:rPr lang="en-US" dirty="0">
                <a:solidFill>
                  <a:srgbClr val="404040"/>
                </a:solidFill>
              </a:rPr>
              <a:t> </a:t>
            </a:r>
            <a:r>
              <a:rPr lang="en-US" dirty="0">
                <a:solidFill>
                  <a:srgbClr val="088A08"/>
                </a:solidFill>
              </a:rPr>
              <a:t>from</a:t>
            </a:r>
            <a:r>
              <a:rPr lang="en-US" dirty="0"/>
              <a:t> </a:t>
            </a:r>
            <a:r>
              <a:rPr lang="en-US" dirty="0">
                <a:solidFill>
                  <a:srgbClr val="088A08"/>
                </a:solidFill>
              </a:rPr>
              <a:t>values</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10</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11, 4</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a:t>
            </a:r>
            <a:r>
              <a:rPr lang="en-US" dirty="0">
                <a:solidFill>
                  <a:srgbClr val="088A08"/>
                </a:solidFill>
              </a:rPr>
              <a:t>null, 5</a:t>
            </a:r>
            <a:r>
              <a:rPr lang="en-US" dirty="0">
                <a:solidFill>
                  <a:srgbClr val="404040"/>
                </a:solidFill>
              </a:rPr>
              <a:t>),</a:t>
            </a:r>
            <a:r>
              <a:rPr lang="en-US" dirty="0"/>
              <a:t> </a:t>
            </a:r>
            <a:r>
              <a:rPr lang="en-US" dirty="0">
                <a:solidFill>
                  <a:srgbClr val="404040"/>
                </a:solidFill>
              </a:rPr>
              <a:t>(</a:t>
            </a:r>
            <a:r>
              <a:rPr lang="en-US" dirty="0">
                <a:solidFill>
                  <a:srgbClr val="088A08"/>
                </a:solidFill>
              </a:rPr>
              <a:t>1</a:t>
            </a:r>
            <a:r>
              <a:rPr lang="en-US" dirty="0">
                <a:solidFill>
                  <a:srgbClr val="404040"/>
                </a:solidFill>
              </a:rPr>
              <a:t>,</a:t>
            </a:r>
            <a:r>
              <a:rPr lang="en-US" dirty="0"/>
              <a:t> 12, 6</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20, 8</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21,3</a:t>
            </a:r>
            <a:r>
              <a:rPr lang="en-US" dirty="0">
                <a:solidFill>
                  <a:srgbClr val="404040"/>
                </a:solidFill>
              </a:rPr>
              <a:t>),</a:t>
            </a:r>
            <a:r>
              <a:rPr lang="en-US" dirty="0"/>
              <a:t> </a:t>
            </a:r>
            <a:r>
              <a:rPr lang="en-US" dirty="0">
                <a:solidFill>
                  <a:srgbClr val="404040"/>
                </a:solidFill>
              </a:rPr>
              <a:t>(</a:t>
            </a:r>
            <a:r>
              <a:rPr lang="en-US" dirty="0">
                <a:solidFill>
                  <a:srgbClr val="088A08"/>
                </a:solidFill>
              </a:rPr>
              <a:t>2</a:t>
            </a:r>
            <a:r>
              <a:rPr lang="en-US" dirty="0">
                <a:solidFill>
                  <a:srgbClr val="404040"/>
                </a:solidFill>
              </a:rPr>
              <a:t>,</a:t>
            </a:r>
            <a:r>
              <a:rPr lang="en-US" dirty="0"/>
              <a:t> 22,1</a:t>
            </a:r>
            <a:r>
              <a:rPr lang="en-US" dirty="0">
                <a:solidFill>
                  <a:srgbClr val="404040"/>
                </a:solidFill>
              </a:rPr>
              <a:t>);</a:t>
            </a:r>
            <a:endParaRPr lang="en-US" dirty="0"/>
          </a:p>
        </p:txBody>
      </p:sp>
      <p:pic>
        <p:nvPicPr>
          <p:cNvPr id="21" name="Picture 20">
            <a:extLst>
              <a:ext uri="{FF2B5EF4-FFF2-40B4-BE49-F238E27FC236}">
                <a16:creationId xmlns:a16="http://schemas.microsoft.com/office/drawing/2014/main" id="{1402D8B4-8CFF-D04F-BD96-EAA296FCD76D}"/>
              </a:ext>
            </a:extLst>
          </p:cNvPr>
          <p:cNvPicPr>
            <a:picLocks noChangeAspect="1"/>
          </p:cNvPicPr>
          <p:nvPr/>
        </p:nvPicPr>
        <p:blipFill>
          <a:blip r:embed="rId3"/>
          <a:stretch>
            <a:fillRect/>
          </a:stretch>
        </p:blipFill>
        <p:spPr>
          <a:xfrm>
            <a:off x="7274529" y="2407477"/>
            <a:ext cx="488208" cy="438892"/>
          </a:xfrm>
          <a:prstGeom prst="rect">
            <a:avLst/>
          </a:prstGeom>
        </p:spPr>
      </p:pic>
    </p:spTree>
    <p:extLst>
      <p:ext uri="{BB962C8B-B14F-4D97-AF65-F5344CB8AC3E}">
        <p14:creationId xmlns:p14="http://schemas.microsoft.com/office/powerpoint/2010/main" val="2657826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sp>
        <p:nvSpPr>
          <p:cNvPr id="5" name="Text Placeholder 2">
            <a:extLst>
              <a:ext uri="{FF2B5EF4-FFF2-40B4-BE49-F238E27FC236}">
                <a16:creationId xmlns:a16="http://schemas.microsoft.com/office/drawing/2014/main" id="{78814A61-6A4D-864A-8D85-B82971F8E809}"/>
              </a:ext>
            </a:extLst>
          </p:cNvPr>
          <p:cNvSpPr>
            <a:spLocks noGrp="1"/>
          </p:cNvSpPr>
          <p:nvPr>
            <p:ph type="body" idx="1"/>
          </p:nvPr>
        </p:nvSpPr>
        <p:spPr>
          <a:xfrm>
            <a:off x="828000" y="1512000"/>
            <a:ext cx="10512000" cy="4680000"/>
          </a:xfrm>
        </p:spPr>
        <p:txBody>
          <a:bodyPr/>
          <a:lstStyle/>
          <a:p>
            <a:r>
              <a:rPr lang="en-US" dirty="0"/>
              <a:t>Batch processing is where the processing happens of blocks of data that have already been stored over a period of time</a:t>
            </a:r>
          </a:p>
          <a:p>
            <a:endParaRPr lang="en-US" dirty="0"/>
          </a:p>
          <a:p>
            <a:endParaRPr lang="en-US" dirty="0"/>
          </a:p>
          <a:p>
            <a:endParaRPr lang="en-US" dirty="0"/>
          </a:p>
          <a:p>
            <a:endParaRPr lang="en-US" dirty="0"/>
          </a:p>
          <a:p>
            <a:endParaRPr lang="en-US" dirty="0"/>
          </a:p>
          <a:p>
            <a:endParaRPr lang="en-US" dirty="0"/>
          </a:p>
          <a:p>
            <a:endParaRPr lang="en-US" dirty="0"/>
          </a:p>
          <a:p>
            <a:r>
              <a:rPr lang="en-US" dirty="0"/>
              <a:t>When will batch processing work well?</a:t>
            </a:r>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43DA4B13-134D-C645-8669-A03C9D5C2EF6}"/>
              </a:ext>
            </a:extLst>
          </p:cNvPr>
          <p:cNvPicPr/>
          <p:nvPr/>
        </p:nvPicPr>
        <p:blipFill>
          <a:blip r:embed="rId3">
            <a:extLst>
              <a:ext uri="{28A0092B-C50C-407E-A947-70E740481C1C}">
                <a14:useLocalDpi xmlns:a14="http://schemas.microsoft.com/office/drawing/2010/main" val="0"/>
              </a:ext>
            </a:extLst>
          </a:blip>
          <a:stretch>
            <a:fillRect/>
          </a:stretch>
        </p:blipFill>
        <p:spPr>
          <a:xfrm>
            <a:off x="2014152" y="2361327"/>
            <a:ext cx="7980370" cy="3027922"/>
          </a:xfrm>
          <a:prstGeom prst="rect">
            <a:avLst/>
          </a:prstGeom>
        </p:spPr>
      </p:pic>
    </p:spTree>
    <p:extLst>
      <p:ext uri="{BB962C8B-B14F-4D97-AF65-F5344CB8AC3E}">
        <p14:creationId xmlns:p14="http://schemas.microsoft.com/office/powerpoint/2010/main" val="1136242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sp>
        <p:nvSpPr>
          <p:cNvPr id="5" name="Text Placeholder 2">
            <a:extLst>
              <a:ext uri="{FF2B5EF4-FFF2-40B4-BE49-F238E27FC236}">
                <a16:creationId xmlns:a16="http://schemas.microsoft.com/office/drawing/2014/main" id="{78814A61-6A4D-864A-8D85-B82971F8E809}"/>
              </a:ext>
            </a:extLst>
          </p:cNvPr>
          <p:cNvSpPr>
            <a:spLocks noGrp="1"/>
          </p:cNvSpPr>
          <p:nvPr>
            <p:ph type="body" idx="1"/>
          </p:nvPr>
        </p:nvSpPr>
        <p:spPr>
          <a:xfrm>
            <a:off x="828000" y="1512000"/>
            <a:ext cx="10512000" cy="4680000"/>
          </a:xfrm>
        </p:spPr>
        <p:txBody>
          <a:bodyPr/>
          <a:lstStyle/>
          <a:p>
            <a:r>
              <a:rPr lang="en-US" dirty="0"/>
              <a:t>Stream processing allows us to process data in real time as they arrive and quickly detect conditions within small time period from the point of receiving the data </a:t>
            </a:r>
          </a:p>
          <a:p>
            <a:endParaRPr lang="en-US" dirty="0"/>
          </a:p>
          <a:p>
            <a:endParaRPr lang="en-US" dirty="0"/>
          </a:p>
          <a:p>
            <a:endParaRPr lang="en-US" dirty="0"/>
          </a:p>
          <a:p>
            <a:endParaRPr lang="en-US" dirty="0"/>
          </a:p>
          <a:p>
            <a:endParaRPr lang="en-US" dirty="0"/>
          </a:p>
          <a:p>
            <a:endParaRPr lang="en-US" dirty="0"/>
          </a:p>
          <a:p>
            <a:r>
              <a:rPr lang="en-US" dirty="0"/>
              <a:t>When Is an example of when stream processing most useful?</a:t>
            </a:r>
          </a:p>
          <a:p>
            <a:r>
              <a:rPr lang="en-US" dirty="0"/>
              <a:t>What’s the issue?</a:t>
            </a:r>
          </a:p>
        </p:txBody>
      </p:sp>
      <p:pic>
        <p:nvPicPr>
          <p:cNvPr id="7" name="Picture 6" descr="A screenshot of a cell phone&#10;&#10;Description automatically generated">
            <a:extLst>
              <a:ext uri="{FF2B5EF4-FFF2-40B4-BE49-F238E27FC236}">
                <a16:creationId xmlns:a16="http://schemas.microsoft.com/office/drawing/2014/main" id="{C4A44D0C-CD3F-F34E-89E4-F424EF3BFBB4}"/>
              </a:ext>
            </a:extLst>
          </p:cNvPr>
          <p:cNvPicPr/>
          <p:nvPr/>
        </p:nvPicPr>
        <p:blipFill>
          <a:blip r:embed="rId3">
            <a:extLst>
              <a:ext uri="{28A0092B-C50C-407E-A947-70E740481C1C}">
                <a14:useLocalDpi xmlns:a14="http://schemas.microsoft.com/office/drawing/2010/main" val="0"/>
              </a:ext>
            </a:extLst>
          </a:blip>
          <a:stretch>
            <a:fillRect/>
          </a:stretch>
        </p:blipFill>
        <p:spPr>
          <a:xfrm>
            <a:off x="2446639" y="2789538"/>
            <a:ext cx="6650166" cy="2677064"/>
          </a:xfrm>
          <a:prstGeom prst="rect">
            <a:avLst/>
          </a:prstGeom>
        </p:spPr>
      </p:pic>
    </p:spTree>
    <p:extLst>
      <p:ext uri="{BB962C8B-B14F-4D97-AF65-F5344CB8AC3E}">
        <p14:creationId xmlns:p14="http://schemas.microsoft.com/office/powerpoint/2010/main" val="4177571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20AB-6083-284E-BDC2-34363DD7E338}"/>
              </a:ext>
            </a:extLst>
          </p:cNvPr>
          <p:cNvSpPr>
            <a:spLocks noGrp="1"/>
          </p:cNvSpPr>
          <p:nvPr>
            <p:ph type="title"/>
          </p:nvPr>
        </p:nvSpPr>
        <p:spPr/>
        <p:txBody>
          <a:bodyPr/>
          <a:lstStyle/>
          <a:p>
            <a:r>
              <a:rPr lang="en-US" dirty="0"/>
              <a:t>Batch Loading vs Streaming Differences</a:t>
            </a:r>
          </a:p>
        </p:txBody>
      </p:sp>
      <p:sp>
        <p:nvSpPr>
          <p:cNvPr id="4" name="Slide Number Placeholder 3">
            <a:extLst>
              <a:ext uri="{FF2B5EF4-FFF2-40B4-BE49-F238E27FC236}">
                <a16:creationId xmlns:a16="http://schemas.microsoft.com/office/drawing/2014/main" id="{FF489747-AEA4-824A-A17A-B0758F1678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graphicFrame>
        <p:nvGraphicFramePr>
          <p:cNvPr id="3" name="Table 2">
            <a:extLst>
              <a:ext uri="{FF2B5EF4-FFF2-40B4-BE49-F238E27FC236}">
                <a16:creationId xmlns:a16="http://schemas.microsoft.com/office/drawing/2014/main" id="{45FB58C1-D10B-B349-90E0-DC4AF952DADB}"/>
              </a:ext>
            </a:extLst>
          </p:cNvPr>
          <p:cNvGraphicFramePr>
            <a:graphicFrameLocks noGrp="1"/>
          </p:cNvGraphicFramePr>
          <p:nvPr>
            <p:extLst>
              <p:ext uri="{D42A27DB-BD31-4B8C-83A1-F6EECF244321}">
                <p14:modId xmlns:p14="http://schemas.microsoft.com/office/powerpoint/2010/main" val="3426003877"/>
              </p:ext>
            </p:extLst>
          </p:nvPr>
        </p:nvGraphicFramePr>
        <p:xfrm>
          <a:off x="1025612" y="2403835"/>
          <a:ext cx="10120184" cy="2316480"/>
        </p:xfrm>
        <a:graphic>
          <a:graphicData uri="http://schemas.openxmlformats.org/drawingml/2006/table">
            <a:tbl>
              <a:tblPr firstRow="1" bandRow="1">
                <a:tableStyleId>{5C22544A-7EE6-4342-B048-85BDC9FD1C3A}</a:tableStyleId>
              </a:tblPr>
              <a:tblGrid>
                <a:gridCol w="5060092">
                  <a:extLst>
                    <a:ext uri="{9D8B030D-6E8A-4147-A177-3AD203B41FA5}">
                      <a16:colId xmlns:a16="http://schemas.microsoft.com/office/drawing/2014/main" val="1490388494"/>
                    </a:ext>
                  </a:extLst>
                </a:gridCol>
                <a:gridCol w="5060092">
                  <a:extLst>
                    <a:ext uri="{9D8B030D-6E8A-4147-A177-3AD203B41FA5}">
                      <a16:colId xmlns:a16="http://schemas.microsoft.com/office/drawing/2014/main" val="3147564864"/>
                    </a:ext>
                  </a:extLst>
                </a:gridCol>
              </a:tblGrid>
              <a:tr h="370840">
                <a:tc>
                  <a:txBody>
                    <a:bodyPr/>
                    <a:lstStyle/>
                    <a:p>
                      <a:pPr algn="ctr"/>
                      <a:r>
                        <a:rPr lang="en-US" sz="2800" b="0" i="0" dirty="0">
                          <a:latin typeface="Helvetica Neue Light" panose="02000403000000020004" pitchFamily="2" charset="0"/>
                          <a:ea typeface="Helvetica Neue Light" panose="02000403000000020004" pitchFamily="2" charset="0"/>
                        </a:rPr>
                        <a:t>Batch Loading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sz="2800" b="0" i="0" dirty="0">
                          <a:latin typeface="Helvetica Neue Light" panose="02000403000000020004" pitchFamily="2" charset="0"/>
                          <a:ea typeface="Helvetica Neue Light" panose="02000403000000020004" pitchFamily="2" charset="0"/>
                        </a:rPr>
                        <a:t>Streaming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436299461"/>
                  </a:ext>
                </a:extLst>
              </a:tr>
              <a:tr h="370840">
                <a:tc>
                  <a:txBody>
                    <a:bodyPr/>
                    <a:lstStyle/>
                    <a:p>
                      <a:pPr algn="l"/>
                      <a:r>
                        <a:rPr lang="en-US" sz="2000" b="0" i="0" dirty="0">
                          <a:latin typeface="Helvetica Neue Light" panose="02000403000000020004" pitchFamily="2" charset="0"/>
                          <a:ea typeface="Helvetica Neue Light" panose="02000403000000020004" pitchFamily="2" charset="0"/>
                        </a:rPr>
                        <a:t>Processes over all or most of the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Processing it processes over data on rolling window or most recent rec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0967593"/>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handles a large batch of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handles Individual records or a few records at a time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4295435"/>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latency will be in a days to hours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dirty="0">
                          <a:latin typeface="Helvetica Neue Light" panose="02000403000000020004" pitchFamily="2" charset="0"/>
                          <a:ea typeface="Helvetica Neue Light" panose="02000403000000020004" pitchFamily="2" charset="0"/>
                        </a:rPr>
                        <a:t>latency will be in seconds or milliseconds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8410448"/>
                  </a:ext>
                </a:extLst>
              </a:tr>
            </a:tbl>
          </a:graphicData>
        </a:graphic>
      </p:graphicFrame>
      <p:pic>
        <p:nvPicPr>
          <p:cNvPr id="9" name="Picture 8">
            <a:extLst>
              <a:ext uri="{FF2B5EF4-FFF2-40B4-BE49-F238E27FC236}">
                <a16:creationId xmlns:a16="http://schemas.microsoft.com/office/drawing/2014/main" id="{388CF82E-D0D4-3741-91F2-2F30260CC0C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635" b="98104" l="0" r="96653">
                        <a14:foregroundMark x1="21339" y1="8531" x2="13808" y2="8531"/>
                        <a14:foregroundMark x1="8787" y1="28436" x2="3766" y2="41706"/>
                        <a14:foregroundMark x1="3766" y1="41706" x2="8368" y2="53555"/>
                        <a14:foregroundMark x1="8368" y1="53555" x2="12971" y2="81517"/>
                        <a14:foregroundMark x1="12971" y1="81517" x2="9623" y2="92891"/>
                        <a14:foregroundMark x1="9623" y1="92891" x2="20502" y2="93839"/>
                        <a14:foregroundMark x1="20502" y1="93839" x2="21339" y2="91469"/>
                        <a14:foregroundMark x1="30126" y1="47393" x2="24268" y2="15640"/>
                        <a14:foregroundMark x1="24268" y1="15640" x2="23849" y2="14218"/>
                        <a14:foregroundMark x1="43515" y1="41706" x2="28033" y2="43128"/>
                        <a14:foregroundMark x1="94979" y1="35545" x2="86611" y2="93365"/>
                        <a14:foregroundMark x1="96653" y1="34123" x2="96653" y2="39810"/>
                        <a14:foregroundMark x1="83264" y1="7583" x2="74059" y2="8057"/>
                        <a14:foregroundMark x1="79916" y1="99526" x2="82845" y2="98578"/>
                        <a14:foregroundMark x1="5439" y1="63033" x2="7531" y2="59242"/>
                        <a14:foregroundMark x1="2092" y1="30806" x2="418" y2="39810"/>
                        <a14:foregroundMark x1="14226" y1="6635" x2="21339" y2="8531"/>
                        <a14:foregroundMark x1="75732" y1="13270" x2="86192" y2="47393"/>
                        <a14:foregroundMark x1="80335" y1="66351" x2="79916" y2="56398"/>
                        <a14:foregroundMark x1="54393" y1="41706" x2="75314" y2="40758"/>
                      </a14:backgroundRemoval>
                    </a14:imgEffect>
                    <a14:imgEffect>
                      <a14:saturation sat="33000"/>
                    </a14:imgEffect>
                  </a14:imgLayer>
                </a14:imgProps>
              </a:ext>
            </a:extLst>
          </a:blip>
          <a:stretch>
            <a:fillRect/>
          </a:stretch>
        </p:blipFill>
        <p:spPr>
          <a:xfrm>
            <a:off x="4967179" y="922697"/>
            <a:ext cx="2257641" cy="1992036"/>
          </a:xfrm>
          <a:prstGeom prst="rect">
            <a:avLst/>
          </a:prstGeom>
        </p:spPr>
      </p:pic>
      <p:sp>
        <p:nvSpPr>
          <p:cNvPr id="10" name="Text Placeholder 2">
            <a:extLst>
              <a:ext uri="{FF2B5EF4-FFF2-40B4-BE49-F238E27FC236}">
                <a16:creationId xmlns:a16="http://schemas.microsoft.com/office/drawing/2014/main" id="{82ACEDA3-9E10-2640-8D56-DCEF92C36F0D}"/>
              </a:ext>
            </a:extLst>
          </p:cNvPr>
          <p:cNvSpPr>
            <a:spLocks noGrp="1"/>
          </p:cNvSpPr>
          <p:nvPr>
            <p:ph type="body" idx="1"/>
          </p:nvPr>
        </p:nvSpPr>
        <p:spPr>
          <a:xfrm>
            <a:off x="827999" y="5213291"/>
            <a:ext cx="10512000" cy="1360508"/>
          </a:xfrm>
        </p:spPr>
        <p:txBody>
          <a:bodyPr/>
          <a:lstStyle/>
          <a:p>
            <a:r>
              <a:rPr lang="en-US" dirty="0"/>
              <a:t>So is there an in-between???</a:t>
            </a:r>
          </a:p>
        </p:txBody>
      </p:sp>
    </p:spTree>
    <p:extLst>
      <p:ext uri="{BB962C8B-B14F-4D97-AF65-F5344CB8AC3E}">
        <p14:creationId xmlns:p14="http://schemas.microsoft.com/office/powerpoint/2010/main" val="395418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14894-8F07-4246-B69A-A6F4806617AE}"/>
              </a:ext>
            </a:extLst>
          </p:cNvPr>
          <p:cNvSpPr>
            <a:spLocks noGrp="1"/>
          </p:cNvSpPr>
          <p:nvPr>
            <p:ph type="title"/>
          </p:nvPr>
        </p:nvSpPr>
        <p:spPr/>
        <p:txBody>
          <a:bodyPr/>
          <a:lstStyle/>
          <a:p>
            <a:r>
              <a:rPr lang="en-US" dirty="0"/>
              <a:t>Event Driven vs Batch Architecture</a:t>
            </a:r>
          </a:p>
        </p:txBody>
      </p:sp>
      <p:sp>
        <p:nvSpPr>
          <p:cNvPr id="4" name="Slide Number Placeholder 3">
            <a:extLst>
              <a:ext uri="{FF2B5EF4-FFF2-40B4-BE49-F238E27FC236}">
                <a16:creationId xmlns:a16="http://schemas.microsoft.com/office/drawing/2014/main" id="{06342762-FDBA-9443-9869-A6F03F4731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sp>
        <p:nvSpPr>
          <p:cNvPr id="5" name="Text Placeholder 2">
            <a:extLst>
              <a:ext uri="{FF2B5EF4-FFF2-40B4-BE49-F238E27FC236}">
                <a16:creationId xmlns:a16="http://schemas.microsoft.com/office/drawing/2014/main" id="{A4411CAC-CE2D-0547-9561-3496A8847427}"/>
              </a:ext>
            </a:extLst>
          </p:cNvPr>
          <p:cNvSpPr>
            <a:spLocks noGrp="1"/>
          </p:cNvSpPr>
          <p:nvPr>
            <p:ph type="body" idx="1"/>
          </p:nvPr>
        </p:nvSpPr>
        <p:spPr>
          <a:xfrm>
            <a:off x="828000" y="1512000"/>
            <a:ext cx="10512000" cy="4680000"/>
          </a:xfrm>
        </p:spPr>
        <p:txBody>
          <a:bodyPr/>
          <a:lstStyle/>
          <a:p>
            <a:r>
              <a:rPr lang="en-US" dirty="0"/>
              <a:t>Several trends in computing have surfaced in recent years: big data, containers, serverless application, microservices, and </a:t>
            </a:r>
            <a:r>
              <a:rPr lang="en-US" sz="2800" b="1" dirty="0">
                <a:solidFill>
                  <a:schemeClr val="accent6">
                    <a:lumMod val="75000"/>
                  </a:schemeClr>
                </a:solidFill>
              </a:rPr>
              <a:t>event-driven architecture (EDA)</a:t>
            </a:r>
            <a:endParaRPr lang="en-US" b="1" dirty="0">
              <a:solidFill>
                <a:schemeClr val="accent6">
                  <a:lumMod val="75000"/>
                </a:schemeClr>
              </a:solidFill>
            </a:endParaRPr>
          </a:p>
        </p:txBody>
      </p:sp>
      <p:pic>
        <p:nvPicPr>
          <p:cNvPr id="9" name="Picture 8" descr="A picture containing computer&#10;&#10;Description automatically generated">
            <a:extLst>
              <a:ext uri="{FF2B5EF4-FFF2-40B4-BE49-F238E27FC236}">
                <a16:creationId xmlns:a16="http://schemas.microsoft.com/office/drawing/2014/main" id="{F15CBCCB-524D-6C49-B5DE-98BE01708090}"/>
              </a:ext>
            </a:extLst>
          </p:cNvPr>
          <p:cNvPicPr>
            <a:picLocks noChangeAspect="1"/>
          </p:cNvPicPr>
          <p:nvPr/>
        </p:nvPicPr>
        <p:blipFill>
          <a:blip r:embed="rId3"/>
          <a:stretch>
            <a:fillRect/>
          </a:stretch>
        </p:blipFill>
        <p:spPr>
          <a:xfrm>
            <a:off x="473987" y="3218764"/>
            <a:ext cx="4743110" cy="2630458"/>
          </a:xfrm>
          <a:prstGeom prst="rect">
            <a:avLst/>
          </a:prstGeom>
        </p:spPr>
      </p:pic>
      <p:pic>
        <p:nvPicPr>
          <p:cNvPr id="11" name="Picture 10" descr="A close up of a sign&#10;&#10;Description automatically generated">
            <a:extLst>
              <a:ext uri="{FF2B5EF4-FFF2-40B4-BE49-F238E27FC236}">
                <a16:creationId xmlns:a16="http://schemas.microsoft.com/office/drawing/2014/main" id="{4F8170B9-C6B8-F84C-BE78-A81A8F289C28}"/>
              </a:ext>
            </a:extLst>
          </p:cNvPr>
          <p:cNvPicPr>
            <a:picLocks noChangeAspect="1"/>
          </p:cNvPicPr>
          <p:nvPr/>
        </p:nvPicPr>
        <p:blipFill>
          <a:blip r:embed="rId4"/>
          <a:stretch>
            <a:fillRect/>
          </a:stretch>
        </p:blipFill>
        <p:spPr>
          <a:xfrm>
            <a:off x="5774094" y="3218764"/>
            <a:ext cx="6122903" cy="2866734"/>
          </a:xfrm>
          <a:prstGeom prst="rect">
            <a:avLst/>
          </a:prstGeom>
        </p:spPr>
      </p:pic>
    </p:spTree>
    <p:extLst>
      <p:ext uri="{BB962C8B-B14F-4D97-AF65-F5344CB8AC3E}">
        <p14:creationId xmlns:p14="http://schemas.microsoft.com/office/powerpoint/2010/main" val="3173072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BF6B8-D3D0-834F-ACD6-BD84252AAEE4}"/>
              </a:ext>
            </a:extLst>
          </p:cNvPr>
          <p:cNvPicPr>
            <a:picLocks noChangeAspect="1"/>
          </p:cNvPicPr>
          <p:nvPr/>
        </p:nvPicPr>
        <p:blipFill>
          <a:blip r:embed="rId3">
            <a:alphaModFix amt="70000"/>
          </a:blip>
          <a:stretch>
            <a:fillRect/>
          </a:stretch>
        </p:blipFill>
        <p:spPr>
          <a:xfrm rot="1172404">
            <a:off x="7632147" y="2436554"/>
            <a:ext cx="2978579" cy="1965690"/>
          </a:xfrm>
          <a:prstGeom prst="rect">
            <a:avLst/>
          </a:prstGeom>
        </p:spPr>
      </p:pic>
      <p:sp>
        <p:nvSpPr>
          <p:cNvPr id="5" name="Text Placeholder 2">
            <a:extLst>
              <a:ext uri="{FF2B5EF4-FFF2-40B4-BE49-F238E27FC236}">
                <a16:creationId xmlns:a16="http://schemas.microsoft.com/office/drawing/2014/main" id="{A4411CAC-CE2D-0547-9561-3496A8847427}"/>
              </a:ext>
            </a:extLst>
          </p:cNvPr>
          <p:cNvSpPr>
            <a:spLocks noGrp="1"/>
          </p:cNvSpPr>
          <p:nvPr>
            <p:ph type="body" idx="1"/>
          </p:nvPr>
        </p:nvSpPr>
        <p:spPr>
          <a:xfrm>
            <a:off x="840000" y="1623211"/>
            <a:ext cx="10512000" cy="4680000"/>
          </a:xfrm>
        </p:spPr>
        <p:txBody>
          <a:bodyPr/>
          <a:lstStyle/>
          <a:p>
            <a:r>
              <a:rPr lang="en-US" dirty="0"/>
              <a:t>EDAs could very likely be a sledgehammer for your problem when you instead need a screwdriver</a:t>
            </a:r>
          </a:p>
          <a:p>
            <a:pPr marL="76200" indent="0">
              <a:buNone/>
            </a:pPr>
            <a:endParaRPr lang="en-US" dirty="0"/>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What is the right level of fidelity of service abstraction?</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Are your event messages schema or schema-less?</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does your system handle failures caused by bad or corrupt data, downed services or queues?</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 you handle a noisy neighbor problem?</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 debug and understand the flow of events through the system?</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do you handle events that are not idempotent?</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your system handle cycle prevention and detection?</a:t>
            </a:r>
          </a:p>
          <a:p>
            <a:pPr lvl="0">
              <a:buFont typeface="+mj-lt"/>
              <a:buAutoNum type="arabicPeriod"/>
            </a:pPr>
            <a:r>
              <a:rPr lang="en-US" sz="1800" dirty="0">
                <a:solidFill>
                  <a:schemeClr val="dk1"/>
                </a:solidFill>
                <a:latin typeface="Helvetica Neue Light" panose="02000403000000020004" pitchFamily="2" charset="0"/>
                <a:ea typeface="Helvetica Neue Light" panose="02000403000000020004" pitchFamily="2" charset="0"/>
                <a:cs typeface="Calibri"/>
                <a:sym typeface="Calibri"/>
              </a:rPr>
              <a:t>How will your system handle rollback of a distributed transaction?</a:t>
            </a:r>
          </a:p>
          <a:p>
            <a:endParaRPr lang="en-US" b="1" dirty="0">
              <a:solidFill>
                <a:schemeClr val="accent6">
                  <a:lumMod val="75000"/>
                </a:schemeClr>
              </a:solidFill>
            </a:endParaRPr>
          </a:p>
        </p:txBody>
      </p:sp>
      <p:sp>
        <p:nvSpPr>
          <p:cNvPr id="2" name="Title 1">
            <a:extLst>
              <a:ext uri="{FF2B5EF4-FFF2-40B4-BE49-F238E27FC236}">
                <a16:creationId xmlns:a16="http://schemas.microsoft.com/office/drawing/2014/main" id="{07214894-8F07-4246-B69A-A6F4806617AE}"/>
              </a:ext>
            </a:extLst>
          </p:cNvPr>
          <p:cNvSpPr>
            <a:spLocks noGrp="1"/>
          </p:cNvSpPr>
          <p:nvPr>
            <p:ph type="title"/>
          </p:nvPr>
        </p:nvSpPr>
        <p:spPr/>
        <p:txBody>
          <a:bodyPr/>
          <a:lstStyle/>
          <a:p>
            <a:r>
              <a:rPr lang="en-US" dirty="0"/>
              <a:t>Event Driven</a:t>
            </a:r>
          </a:p>
        </p:txBody>
      </p:sp>
      <p:sp>
        <p:nvSpPr>
          <p:cNvPr id="4" name="Slide Number Placeholder 3">
            <a:extLst>
              <a:ext uri="{FF2B5EF4-FFF2-40B4-BE49-F238E27FC236}">
                <a16:creationId xmlns:a16="http://schemas.microsoft.com/office/drawing/2014/main" id="{06342762-FDBA-9443-9869-A6F03F4731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pic>
        <p:nvPicPr>
          <p:cNvPr id="6" name="Picture 5">
            <a:extLst>
              <a:ext uri="{FF2B5EF4-FFF2-40B4-BE49-F238E27FC236}">
                <a16:creationId xmlns:a16="http://schemas.microsoft.com/office/drawing/2014/main" id="{64D03C67-55E8-FE42-9525-F9DAD4F690FB}"/>
              </a:ext>
            </a:extLst>
          </p:cNvPr>
          <p:cNvPicPr>
            <a:picLocks noChangeAspect="1"/>
          </p:cNvPicPr>
          <p:nvPr/>
        </p:nvPicPr>
        <p:blipFill>
          <a:blip r:embed="rId4">
            <a:alphaModFix amt="70000"/>
          </a:blip>
          <a:stretch>
            <a:fillRect/>
          </a:stretch>
        </p:blipFill>
        <p:spPr>
          <a:xfrm>
            <a:off x="8353166" y="4954677"/>
            <a:ext cx="1087395" cy="1034535"/>
          </a:xfrm>
          <a:prstGeom prst="rect">
            <a:avLst/>
          </a:prstGeom>
        </p:spPr>
      </p:pic>
    </p:spTree>
    <p:extLst>
      <p:ext uri="{BB962C8B-B14F-4D97-AF65-F5344CB8AC3E}">
        <p14:creationId xmlns:p14="http://schemas.microsoft.com/office/powerpoint/2010/main" val="517595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A3EF5-29BF-0348-8EB7-652C7CC3881B}"/>
              </a:ext>
            </a:extLst>
          </p:cNvPr>
          <p:cNvSpPr>
            <a:spLocks noGrp="1"/>
          </p:cNvSpPr>
          <p:nvPr>
            <p:ph type="title"/>
          </p:nvPr>
        </p:nvSpPr>
        <p:spPr/>
        <p:txBody>
          <a:bodyPr/>
          <a:lstStyle/>
          <a:p>
            <a:r>
              <a:rPr lang="en-US" dirty="0"/>
              <a:t>What Architecture is right for your team?</a:t>
            </a:r>
          </a:p>
        </p:txBody>
      </p:sp>
      <p:sp>
        <p:nvSpPr>
          <p:cNvPr id="4" name="Slide Number Placeholder 3">
            <a:extLst>
              <a:ext uri="{FF2B5EF4-FFF2-40B4-BE49-F238E27FC236}">
                <a16:creationId xmlns:a16="http://schemas.microsoft.com/office/drawing/2014/main" id="{E2DF1A9A-7F1F-AB4F-AEF4-1E23DD5361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sp>
        <p:nvSpPr>
          <p:cNvPr id="5" name="Text Placeholder 2">
            <a:extLst>
              <a:ext uri="{FF2B5EF4-FFF2-40B4-BE49-F238E27FC236}">
                <a16:creationId xmlns:a16="http://schemas.microsoft.com/office/drawing/2014/main" id="{3B6C3404-07E0-0F4D-9A7D-AD678D008B03}"/>
              </a:ext>
            </a:extLst>
          </p:cNvPr>
          <p:cNvSpPr>
            <a:spLocks noGrp="1"/>
          </p:cNvSpPr>
          <p:nvPr>
            <p:ph type="body" idx="1"/>
          </p:nvPr>
        </p:nvSpPr>
        <p:spPr>
          <a:xfrm>
            <a:off x="364704" y="1363111"/>
            <a:ext cx="11497782" cy="794873"/>
          </a:xfrm>
        </p:spPr>
        <p:txBody>
          <a:bodyPr/>
          <a:lstStyle/>
          <a:p>
            <a:pPr marL="76200" indent="0" fontAlgn="base">
              <a:buNone/>
            </a:pPr>
            <a:r>
              <a:rPr lang="en-US" sz="3200" b="1" dirty="0">
                <a:latin typeface="Helvetica Neue Light" panose="02000403000000020004" pitchFamily="2" charset="0"/>
                <a:ea typeface="Helvetica Neue Light" panose="02000403000000020004" pitchFamily="2" charset="0"/>
                <a:cs typeface="Helvetica Neue" panose="02000503000000020004" pitchFamily="2" charset="0"/>
              </a:rPr>
              <a:t> Mini Lab Breakout </a:t>
            </a:r>
            <a:r>
              <a:rPr lang="en-US" sz="2400" b="1"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b="1"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Is Event driven Architecture right for you?</a:t>
            </a:r>
          </a:p>
          <a:p>
            <a:endParaRPr lang="en-US" dirty="0"/>
          </a:p>
        </p:txBody>
      </p:sp>
      <p:pic>
        <p:nvPicPr>
          <p:cNvPr id="6" name="Picture 5">
            <a:extLst>
              <a:ext uri="{FF2B5EF4-FFF2-40B4-BE49-F238E27FC236}">
                <a16:creationId xmlns:a16="http://schemas.microsoft.com/office/drawing/2014/main" id="{355D255C-05FD-0C45-A098-5F6D5EF6B50A}"/>
              </a:ext>
            </a:extLst>
          </p:cNvPr>
          <p:cNvPicPr>
            <a:picLocks noChangeAspect="1"/>
          </p:cNvPicPr>
          <p:nvPr/>
        </p:nvPicPr>
        <p:blipFill>
          <a:blip r:embed="rId3"/>
          <a:stretch>
            <a:fillRect/>
          </a:stretch>
        </p:blipFill>
        <p:spPr>
          <a:xfrm>
            <a:off x="2794508" y="1515996"/>
            <a:ext cx="3301492" cy="885081"/>
          </a:xfrm>
          <a:prstGeom prst="rect">
            <a:avLst/>
          </a:prstGeom>
        </p:spPr>
      </p:pic>
      <p:pic>
        <p:nvPicPr>
          <p:cNvPr id="7" name="Picture 6">
            <a:extLst>
              <a:ext uri="{FF2B5EF4-FFF2-40B4-BE49-F238E27FC236}">
                <a16:creationId xmlns:a16="http://schemas.microsoft.com/office/drawing/2014/main" id="{294AC50C-3FD0-A643-8510-AA24084FAC93}"/>
              </a:ext>
            </a:extLst>
          </p:cNvPr>
          <p:cNvPicPr>
            <a:picLocks noChangeAspect="1"/>
          </p:cNvPicPr>
          <p:nvPr/>
        </p:nvPicPr>
        <p:blipFill>
          <a:blip r:embed="rId4"/>
          <a:stretch>
            <a:fillRect/>
          </a:stretch>
        </p:blipFill>
        <p:spPr>
          <a:xfrm>
            <a:off x="2434280" y="2401077"/>
            <a:ext cx="5881817" cy="3914451"/>
          </a:xfrm>
          <a:prstGeom prst="rect">
            <a:avLst/>
          </a:prstGeom>
        </p:spPr>
      </p:pic>
    </p:spTree>
    <p:extLst>
      <p:ext uri="{BB962C8B-B14F-4D97-AF65-F5344CB8AC3E}">
        <p14:creationId xmlns:p14="http://schemas.microsoft.com/office/powerpoint/2010/main" val="184362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21990-DF6D-BB40-A711-C331FF7E5823}"/>
              </a:ext>
            </a:extLst>
          </p:cNvPr>
          <p:cNvSpPr>
            <a:spLocks noGrp="1"/>
          </p:cNvSpPr>
          <p:nvPr>
            <p:ph type="title"/>
          </p:nvPr>
        </p:nvSpPr>
        <p:spPr/>
        <p:txBody>
          <a:bodyPr/>
          <a:lstStyle/>
          <a:p>
            <a:r>
              <a:rPr lang="en-US" dirty="0"/>
              <a:t>Loading</a:t>
            </a:r>
          </a:p>
        </p:txBody>
      </p:sp>
      <p:sp>
        <p:nvSpPr>
          <p:cNvPr id="4" name="Slide Number Placeholder 3">
            <a:extLst>
              <a:ext uri="{FF2B5EF4-FFF2-40B4-BE49-F238E27FC236}">
                <a16:creationId xmlns:a16="http://schemas.microsoft.com/office/drawing/2014/main" id="{A07E228A-3C4D-CE47-AA8B-94705848AD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sp>
        <p:nvSpPr>
          <p:cNvPr id="5" name="Text Placeholder 2">
            <a:extLst>
              <a:ext uri="{FF2B5EF4-FFF2-40B4-BE49-F238E27FC236}">
                <a16:creationId xmlns:a16="http://schemas.microsoft.com/office/drawing/2014/main" id="{19B23510-D94F-2240-92CC-178D5FF66230}"/>
              </a:ext>
            </a:extLst>
          </p:cNvPr>
          <p:cNvSpPr>
            <a:spLocks noGrp="1"/>
          </p:cNvSpPr>
          <p:nvPr>
            <p:ph type="body" idx="1"/>
          </p:nvPr>
        </p:nvSpPr>
        <p:spPr>
          <a:xfrm>
            <a:off x="432583" y="1388432"/>
            <a:ext cx="10512000" cy="4680000"/>
          </a:xfrm>
        </p:spPr>
        <p:txBody>
          <a:bodyPr/>
          <a:lstStyle/>
          <a:p>
            <a:r>
              <a:rPr lang="en-US" dirty="0"/>
              <a:t>Types of Loading </a:t>
            </a:r>
          </a:p>
          <a:p>
            <a:pPr lvl="1">
              <a:buFont typeface="Wingdings" pitchFamily="2" charset="2"/>
              <a:buChar char="Ø"/>
            </a:pPr>
            <a:r>
              <a:rPr lang="en-US" dirty="0"/>
              <a:t>Initial Load — populating all the Data Warehouse tables</a:t>
            </a:r>
          </a:p>
          <a:p>
            <a:pPr lvl="1">
              <a:buFont typeface="Wingdings" pitchFamily="2" charset="2"/>
              <a:buChar char="Ø"/>
            </a:pPr>
            <a:r>
              <a:rPr lang="en-US" dirty="0"/>
              <a:t>Incremental Load — applying ongoing changes as when needed periodically.</a:t>
            </a:r>
          </a:p>
          <a:p>
            <a:pPr lvl="1">
              <a:buFont typeface="Wingdings" pitchFamily="2" charset="2"/>
              <a:buChar char="Ø"/>
            </a:pPr>
            <a:r>
              <a:rPr lang="en-US" dirty="0"/>
              <a:t>Full Refresh —erasing the contents of one or more tables and reloading with fresh data.</a:t>
            </a:r>
          </a:p>
          <a:p>
            <a:pPr lvl="1">
              <a:buFont typeface="Wingdings" pitchFamily="2" charset="2"/>
              <a:buChar char="Ø"/>
            </a:pPr>
            <a:endParaRPr lang="en-US" dirty="0"/>
          </a:p>
          <a:p>
            <a:r>
              <a:rPr lang="en-US" dirty="0"/>
              <a:t>Load Verification </a:t>
            </a:r>
          </a:p>
          <a:p>
            <a:pPr lvl="1">
              <a:buFont typeface="Wingdings" pitchFamily="2" charset="2"/>
              <a:buChar char="Ø"/>
            </a:pPr>
            <a:r>
              <a:rPr lang="en-US" dirty="0"/>
              <a:t>Ensure that the key field data is neither missing nor null</a:t>
            </a:r>
          </a:p>
          <a:p>
            <a:pPr lvl="1">
              <a:buFont typeface="Wingdings" pitchFamily="2" charset="2"/>
              <a:buChar char="Ø"/>
            </a:pPr>
            <a:r>
              <a:rPr lang="en-US" dirty="0"/>
              <a:t>Test modeling views based on the target tables</a:t>
            </a:r>
          </a:p>
          <a:p>
            <a:pPr lvl="1">
              <a:buFont typeface="Wingdings" pitchFamily="2" charset="2"/>
              <a:buChar char="Ø"/>
            </a:pPr>
            <a:r>
              <a:rPr lang="en-US" dirty="0"/>
              <a:t>Check that combined values and calculated measures</a:t>
            </a:r>
          </a:p>
          <a:p>
            <a:pPr lvl="1">
              <a:buFont typeface="Wingdings" pitchFamily="2" charset="2"/>
              <a:buChar char="Ø"/>
            </a:pPr>
            <a:r>
              <a:rPr lang="en-US" dirty="0"/>
              <a:t>Data checks in dimension table as well as history table</a:t>
            </a:r>
          </a:p>
          <a:p>
            <a:pPr lvl="1">
              <a:buFont typeface="Wingdings" pitchFamily="2" charset="2"/>
              <a:buChar char="Ø"/>
            </a:pPr>
            <a:r>
              <a:rPr lang="en-US" dirty="0"/>
              <a:t>Check the BI reports on the loaded fact and dimension table</a:t>
            </a:r>
          </a:p>
          <a:p>
            <a:endParaRPr lang="en-US" dirty="0"/>
          </a:p>
        </p:txBody>
      </p:sp>
      <p:pic>
        <p:nvPicPr>
          <p:cNvPr id="6" name="Picture 5">
            <a:extLst>
              <a:ext uri="{FF2B5EF4-FFF2-40B4-BE49-F238E27FC236}">
                <a16:creationId xmlns:a16="http://schemas.microsoft.com/office/drawing/2014/main" id="{554A92E9-9CC2-D046-AD1A-196977BD231B}"/>
              </a:ext>
            </a:extLst>
          </p:cNvPr>
          <p:cNvPicPr>
            <a:picLocks noChangeAspect="1"/>
          </p:cNvPicPr>
          <p:nvPr/>
        </p:nvPicPr>
        <p:blipFill>
          <a:blip r:embed="rId3"/>
          <a:stretch>
            <a:fillRect/>
          </a:stretch>
        </p:blipFill>
        <p:spPr>
          <a:xfrm>
            <a:off x="9235140" y="4893275"/>
            <a:ext cx="2380727" cy="1793275"/>
          </a:xfrm>
          <a:prstGeom prst="rect">
            <a:avLst/>
          </a:prstGeom>
        </p:spPr>
      </p:pic>
      <p:pic>
        <p:nvPicPr>
          <p:cNvPr id="7" name="Picture 6">
            <a:extLst>
              <a:ext uri="{FF2B5EF4-FFF2-40B4-BE49-F238E27FC236}">
                <a16:creationId xmlns:a16="http://schemas.microsoft.com/office/drawing/2014/main" id="{2C5CA461-9930-B249-9659-7181142BDD90}"/>
              </a:ext>
            </a:extLst>
          </p:cNvPr>
          <p:cNvPicPr>
            <a:picLocks noChangeAspect="1"/>
          </p:cNvPicPr>
          <p:nvPr/>
        </p:nvPicPr>
        <p:blipFill>
          <a:blip r:embed="rId4">
            <a:alphaModFix amt="70000"/>
          </a:blip>
          <a:stretch>
            <a:fillRect/>
          </a:stretch>
        </p:blipFill>
        <p:spPr>
          <a:xfrm rot="20924354">
            <a:off x="8782946" y="4256220"/>
            <a:ext cx="1911165" cy="1274110"/>
          </a:xfrm>
          <a:prstGeom prst="rect">
            <a:avLst/>
          </a:prstGeom>
        </p:spPr>
      </p:pic>
      <p:pic>
        <p:nvPicPr>
          <p:cNvPr id="8" name="Picture 7">
            <a:extLst>
              <a:ext uri="{FF2B5EF4-FFF2-40B4-BE49-F238E27FC236}">
                <a16:creationId xmlns:a16="http://schemas.microsoft.com/office/drawing/2014/main" id="{C70C2BF7-D778-1246-9099-01AC81A7CB5A}"/>
              </a:ext>
            </a:extLst>
          </p:cNvPr>
          <p:cNvPicPr>
            <a:picLocks noChangeAspect="1"/>
          </p:cNvPicPr>
          <p:nvPr/>
        </p:nvPicPr>
        <p:blipFill>
          <a:blip r:embed="rId5"/>
          <a:stretch>
            <a:fillRect/>
          </a:stretch>
        </p:blipFill>
        <p:spPr>
          <a:xfrm rot="21024983">
            <a:off x="-58178" y="3130502"/>
            <a:ext cx="1458365" cy="1195859"/>
          </a:xfrm>
          <a:prstGeom prst="rect">
            <a:avLst/>
          </a:prstGeom>
        </p:spPr>
      </p:pic>
    </p:spTree>
    <p:extLst>
      <p:ext uri="{BB962C8B-B14F-4D97-AF65-F5344CB8AC3E}">
        <p14:creationId xmlns:p14="http://schemas.microsoft.com/office/powerpoint/2010/main" val="4053090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3FA96-86E9-8D4C-AD93-4DDFC169DBE0}"/>
              </a:ext>
            </a:extLst>
          </p:cNvPr>
          <p:cNvSpPr>
            <a:spLocks noGrp="1"/>
          </p:cNvSpPr>
          <p:nvPr>
            <p:ph type="title"/>
          </p:nvPr>
        </p:nvSpPr>
        <p:spPr/>
        <p:txBody>
          <a:bodyPr/>
          <a:lstStyle/>
          <a:p>
            <a:r>
              <a:rPr lang="en-US" dirty="0"/>
              <a:t>Index Loading</a:t>
            </a:r>
          </a:p>
        </p:txBody>
      </p:sp>
      <p:sp>
        <p:nvSpPr>
          <p:cNvPr id="4" name="Slide Number Placeholder 3">
            <a:extLst>
              <a:ext uri="{FF2B5EF4-FFF2-40B4-BE49-F238E27FC236}">
                <a16:creationId xmlns:a16="http://schemas.microsoft.com/office/drawing/2014/main" id="{8EE7858E-005E-3F46-832D-D637B1CA11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sp>
        <p:nvSpPr>
          <p:cNvPr id="5" name="Text Placeholder 2">
            <a:extLst>
              <a:ext uri="{FF2B5EF4-FFF2-40B4-BE49-F238E27FC236}">
                <a16:creationId xmlns:a16="http://schemas.microsoft.com/office/drawing/2014/main" id="{ECEAA082-3D87-7F45-A4B7-6E332764D922}"/>
              </a:ext>
            </a:extLst>
          </p:cNvPr>
          <p:cNvSpPr>
            <a:spLocks noGrp="1"/>
          </p:cNvSpPr>
          <p:nvPr>
            <p:ph type="body" idx="1"/>
          </p:nvPr>
        </p:nvSpPr>
        <p:spPr>
          <a:xfrm>
            <a:off x="828000" y="1512000"/>
            <a:ext cx="10512000" cy="4680000"/>
          </a:xfrm>
        </p:spPr>
        <p:txBody>
          <a:bodyPr/>
          <a:lstStyle/>
          <a:p>
            <a:r>
              <a:rPr lang="en-US" dirty="0"/>
              <a:t>Indexes are used to quickly locate data without having to search every row in a database table every time a database table is accessed</a:t>
            </a:r>
          </a:p>
          <a:p>
            <a:r>
              <a:rPr lang="en-US" dirty="0"/>
              <a:t>An index is a copy of selected columns of data from a table, called a </a:t>
            </a:r>
            <a:r>
              <a:rPr lang="en-US" i="1" dirty="0"/>
              <a:t>database key</a:t>
            </a:r>
            <a:r>
              <a:rPr lang="en-US" dirty="0"/>
              <a:t> or simply </a:t>
            </a:r>
            <a:r>
              <a:rPr lang="en-US" i="1" dirty="0"/>
              <a:t>key</a:t>
            </a:r>
            <a:r>
              <a:rPr lang="en-US" dirty="0"/>
              <a:t>, that can be searched very efficiently that also includes a low-level disk block address or direct link to the complete row of data it was copied from</a:t>
            </a:r>
          </a:p>
        </p:txBody>
      </p:sp>
      <p:pic>
        <p:nvPicPr>
          <p:cNvPr id="6" name="Picture 5">
            <a:extLst>
              <a:ext uri="{FF2B5EF4-FFF2-40B4-BE49-F238E27FC236}">
                <a16:creationId xmlns:a16="http://schemas.microsoft.com/office/drawing/2014/main" id="{9459AB4E-230F-5748-BFD6-F6820A2CBD03}"/>
              </a:ext>
            </a:extLst>
          </p:cNvPr>
          <p:cNvPicPr>
            <a:picLocks noChangeAspect="1"/>
          </p:cNvPicPr>
          <p:nvPr/>
        </p:nvPicPr>
        <p:blipFill>
          <a:blip r:embed="rId3">
            <a:duotone>
              <a:schemeClr val="accent3">
                <a:shade val="45000"/>
                <a:satMod val="135000"/>
              </a:schemeClr>
              <a:prstClr val="white"/>
            </a:duotone>
          </a:blip>
          <a:stretch>
            <a:fillRect/>
          </a:stretch>
        </p:blipFill>
        <p:spPr>
          <a:xfrm>
            <a:off x="4319520" y="3929905"/>
            <a:ext cx="2832190" cy="2832190"/>
          </a:xfrm>
          <a:prstGeom prst="rect">
            <a:avLst/>
          </a:prstGeom>
        </p:spPr>
      </p:pic>
      <p:pic>
        <p:nvPicPr>
          <p:cNvPr id="7" name="Picture 6">
            <a:extLst>
              <a:ext uri="{FF2B5EF4-FFF2-40B4-BE49-F238E27FC236}">
                <a16:creationId xmlns:a16="http://schemas.microsoft.com/office/drawing/2014/main" id="{ACCB47CD-63AB-3945-B6F7-981F7518A8F1}"/>
              </a:ext>
            </a:extLst>
          </p:cNvPr>
          <p:cNvPicPr>
            <a:picLocks noChangeAspect="1"/>
          </p:cNvPicPr>
          <p:nvPr/>
        </p:nvPicPr>
        <p:blipFill>
          <a:blip r:embed="rId4"/>
          <a:stretch>
            <a:fillRect/>
          </a:stretch>
        </p:blipFill>
        <p:spPr>
          <a:xfrm>
            <a:off x="1050324" y="4127158"/>
            <a:ext cx="2380832" cy="2559393"/>
          </a:xfrm>
          <a:prstGeom prst="rect">
            <a:avLst/>
          </a:prstGeom>
        </p:spPr>
      </p:pic>
      <p:pic>
        <p:nvPicPr>
          <p:cNvPr id="8" name="Picture 7">
            <a:extLst>
              <a:ext uri="{FF2B5EF4-FFF2-40B4-BE49-F238E27FC236}">
                <a16:creationId xmlns:a16="http://schemas.microsoft.com/office/drawing/2014/main" id="{4F463201-B272-6748-B647-8D8EF5008FA7}"/>
              </a:ext>
            </a:extLst>
          </p:cNvPr>
          <p:cNvPicPr>
            <a:picLocks noChangeAspect="1"/>
          </p:cNvPicPr>
          <p:nvPr/>
        </p:nvPicPr>
        <p:blipFill>
          <a:blip r:embed="rId5"/>
          <a:stretch>
            <a:fillRect/>
          </a:stretch>
        </p:blipFill>
        <p:spPr>
          <a:xfrm>
            <a:off x="7832732" y="4686676"/>
            <a:ext cx="3924300" cy="1752600"/>
          </a:xfrm>
          <a:prstGeom prst="rect">
            <a:avLst/>
          </a:prstGeom>
        </p:spPr>
      </p:pic>
      <p:pic>
        <p:nvPicPr>
          <p:cNvPr id="9" name="Picture 8">
            <a:extLst>
              <a:ext uri="{FF2B5EF4-FFF2-40B4-BE49-F238E27FC236}">
                <a16:creationId xmlns:a16="http://schemas.microsoft.com/office/drawing/2014/main" id="{B7C63EEA-024F-514E-9F2F-63751F3EA4D6}"/>
              </a:ext>
            </a:extLst>
          </p:cNvPr>
          <p:cNvPicPr>
            <a:picLocks noChangeAspect="1"/>
          </p:cNvPicPr>
          <p:nvPr/>
        </p:nvPicPr>
        <p:blipFill>
          <a:blip r:embed="rId6"/>
          <a:stretch>
            <a:fillRect/>
          </a:stretch>
        </p:blipFill>
        <p:spPr>
          <a:xfrm>
            <a:off x="8438945" y="3717308"/>
            <a:ext cx="2462207" cy="1378836"/>
          </a:xfrm>
          <a:prstGeom prst="rect">
            <a:avLst/>
          </a:prstGeom>
        </p:spPr>
      </p:pic>
    </p:spTree>
    <p:extLst>
      <p:ext uri="{BB962C8B-B14F-4D97-AF65-F5344CB8AC3E}">
        <p14:creationId xmlns:p14="http://schemas.microsoft.com/office/powerpoint/2010/main" val="3389841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Technologies we cover</a:t>
            </a:r>
            <a:endParaRPr/>
          </a:p>
        </p:txBody>
      </p:sp>
      <p:sp>
        <p:nvSpPr>
          <p:cNvPr id="90" name="Google Shape;90;p1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pic>
        <p:nvPicPr>
          <p:cNvPr id="3" name="Picture 2">
            <a:extLst>
              <a:ext uri="{FF2B5EF4-FFF2-40B4-BE49-F238E27FC236}">
                <a16:creationId xmlns:a16="http://schemas.microsoft.com/office/drawing/2014/main" id="{2C0AF755-F9BC-9A4F-A3A1-E7EFEE537F37}"/>
              </a:ext>
            </a:extLst>
          </p:cNvPr>
          <p:cNvPicPr>
            <a:picLocks noChangeAspect="1"/>
          </p:cNvPicPr>
          <p:nvPr/>
        </p:nvPicPr>
        <p:blipFill rotWithShape="1">
          <a:blip r:embed="rId3"/>
          <a:srcRect l="3945" t="14054" r="4582"/>
          <a:stretch/>
        </p:blipFill>
        <p:spPr>
          <a:xfrm>
            <a:off x="1383957" y="1272882"/>
            <a:ext cx="9242854" cy="5158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0C1E3-A6E7-8F48-B3D1-59E124421D89}"/>
              </a:ext>
            </a:extLst>
          </p:cNvPr>
          <p:cNvSpPr>
            <a:spLocks noGrp="1"/>
          </p:cNvSpPr>
          <p:nvPr>
            <p:ph type="title"/>
          </p:nvPr>
        </p:nvSpPr>
        <p:spPr/>
        <p:txBody>
          <a:bodyPr/>
          <a:lstStyle/>
          <a:p>
            <a:r>
              <a:rPr lang="en-US" dirty="0"/>
              <a:t>Dim vs Fact</a:t>
            </a:r>
          </a:p>
        </p:txBody>
      </p:sp>
      <p:sp>
        <p:nvSpPr>
          <p:cNvPr id="3" name="Text Placeholder 2">
            <a:extLst>
              <a:ext uri="{FF2B5EF4-FFF2-40B4-BE49-F238E27FC236}">
                <a16:creationId xmlns:a16="http://schemas.microsoft.com/office/drawing/2014/main" id="{1ABFAF28-C018-9F48-82F9-C16A56A1F920}"/>
              </a:ext>
            </a:extLst>
          </p:cNvPr>
          <p:cNvSpPr>
            <a:spLocks noGrp="1"/>
          </p:cNvSpPr>
          <p:nvPr>
            <p:ph type="body" idx="1"/>
          </p:nvPr>
        </p:nvSpPr>
        <p:spPr>
          <a:xfrm>
            <a:off x="827999" y="1232050"/>
            <a:ext cx="10512000" cy="4680000"/>
          </a:xfrm>
        </p:spPr>
        <p:txBody>
          <a:bodyPr/>
          <a:lstStyle/>
          <a:p>
            <a:r>
              <a:rPr lang="en-US" b="1" dirty="0">
                <a:solidFill>
                  <a:schemeClr val="accent6">
                    <a:lumMod val="75000"/>
                  </a:schemeClr>
                </a:solidFill>
              </a:rPr>
              <a:t>Fact</a:t>
            </a:r>
            <a:r>
              <a:rPr lang="en-US" sz="2000" dirty="0"/>
              <a:t> table contains business facts (or measures), and foreign keys which refer to candidate keys (normally primary keys) in the dimension tables </a:t>
            </a:r>
          </a:p>
          <a:p>
            <a:r>
              <a:rPr lang="en-US" b="1" dirty="0">
                <a:solidFill>
                  <a:schemeClr val="accent5">
                    <a:lumMod val="75000"/>
                  </a:schemeClr>
                </a:solidFill>
              </a:rPr>
              <a:t>Dimension</a:t>
            </a:r>
            <a:r>
              <a:rPr lang="en-US" sz="2000" dirty="0"/>
              <a:t> tables contain descriptive attributes (or fields) that are typically textual fields (or discrete numbers that behave like text). These attributes are designed to serve two critical purposes: query constraining and/or filtering </a:t>
            </a:r>
          </a:p>
        </p:txBody>
      </p:sp>
      <p:sp>
        <p:nvSpPr>
          <p:cNvPr id="4" name="Slide Number Placeholder 3">
            <a:extLst>
              <a:ext uri="{FF2B5EF4-FFF2-40B4-BE49-F238E27FC236}">
                <a16:creationId xmlns:a16="http://schemas.microsoft.com/office/drawing/2014/main" id="{149D9411-0982-404A-A860-25F6D2AE34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sp>
        <p:nvSpPr>
          <p:cNvPr id="5" name="Text Placeholder 2">
            <a:extLst>
              <a:ext uri="{FF2B5EF4-FFF2-40B4-BE49-F238E27FC236}">
                <a16:creationId xmlns:a16="http://schemas.microsoft.com/office/drawing/2014/main" id="{30D90601-139C-F14C-B1A7-49B61A3EBC87}"/>
              </a:ext>
            </a:extLst>
          </p:cNvPr>
          <p:cNvSpPr txBox="1">
            <a:spLocks/>
          </p:cNvSpPr>
          <p:nvPr/>
        </p:nvSpPr>
        <p:spPr>
          <a:xfrm>
            <a:off x="470583" y="3429000"/>
            <a:ext cx="4855179" cy="296893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dirty="0"/>
              <a:t>Dimension attributes should be:</a:t>
            </a:r>
          </a:p>
          <a:p>
            <a:pPr lvl="1">
              <a:buFont typeface="Wingdings" pitchFamily="2" charset="2"/>
              <a:buChar char="Ø"/>
            </a:pPr>
            <a:r>
              <a:rPr lang="en-US" sz="2000" dirty="0"/>
              <a:t>Verbose and descriptive </a:t>
            </a:r>
            <a:r>
              <a:rPr lang="en-US" sz="1800" dirty="0"/>
              <a:t> </a:t>
            </a:r>
          </a:p>
          <a:p>
            <a:pPr lvl="2">
              <a:buFont typeface="Courier New" panose="02070309020205020404" pitchFamily="49" charset="0"/>
              <a:buChar char="o"/>
            </a:pPr>
            <a:r>
              <a:rPr lang="en-US" sz="1600" dirty="0"/>
              <a:t>labels consisting of full words</a:t>
            </a:r>
            <a:endParaRPr lang="en-US" dirty="0"/>
          </a:p>
          <a:p>
            <a:pPr lvl="1">
              <a:buFont typeface="Wingdings" pitchFamily="2" charset="2"/>
              <a:buChar char="Ø"/>
            </a:pPr>
            <a:r>
              <a:rPr lang="en-US" sz="2000" dirty="0"/>
              <a:t>Complete </a:t>
            </a:r>
          </a:p>
          <a:p>
            <a:pPr lvl="1">
              <a:buFont typeface="Wingdings" pitchFamily="2" charset="2"/>
              <a:buChar char="Ø"/>
            </a:pPr>
            <a:r>
              <a:rPr lang="en-US" sz="2000" dirty="0"/>
              <a:t>Discretely valued </a:t>
            </a:r>
          </a:p>
          <a:p>
            <a:pPr lvl="2">
              <a:buFont typeface="Courier New" panose="02070309020205020404" pitchFamily="49" charset="0"/>
              <a:buChar char="o"/>
            </a:pPr>
            <a:r>
              <a:rPr lang="en-US" sz="1800" dirty="0"/>
              <a:t>One value per row</a:t>
            </a:r>
          </a:p>
          <a:p>
            <a:pPr lvl="1">
              <a:buFont typeface="Wingdings" pitchFamily="2" charset="2"/>
              <a:buChar char="Ø"/>
            </a:pPr>
            <a:r>
              <a:rPr lang="en-US" sz="2000" dirty="0"/>
              <a:t>Quality assured </a:t>
            </a:r>
          </a:p>
          <a:p>
            <a:pPr lvl="2">
              <a:buFont typeface="Courier New" panose="02070309020205020404" pitchFamily="49" charset="0"/>
              <a:buChar char="o"/>
            </a:pPr>
            <a:r>
              <a:rPr lang="en-US" sz="1800" dirty="0"/>
              <a:t>Keep it clean</a:t>
            </a:r>
            <a:endParaRPr lang="en-US" sz="1600" dirty="0"/>
          </a:p>
        </p:txBody>
      </p:sp>
      <p:sp>
        <p:nvSpPr>
          <p:cNvPr id="7" name="Text Placeholder 2">
            <a:extLst>
              <a:ext uri="{FF2B5EF4-FFF2-40B4-BE49-F238E27FC236}">
                <a16:creationId xmlns:a16="http://schemas.microsoft.com/office/drawing/2014/main" id="{84FF5070-4B4B-E94F-8527-044FEBACB35E}"/>
              </a:ext>
            </a:extLst>
          </p:cNvPr>
          <p:cNvSpPr txBox="1">
            <a:spLocks/>
          </p:cNvSpPr>
          <p:nvPr/>
        </p:nvSpPr>
        <p:spPr>
          <a:xfrm>
            <a:off x="5683178" y="3429000"/>
            <a:ext cx="6230898" cy="296893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dirty="0"/>
              <a:t>Dimension can change over time </a:t>
            </a:r>
          </a:p>
          <a:p>
            <a:pPr lvl="1">
              <a:buFont typeface="Wingdings" pitchFamily="2" charset="2"/>
              <a:buChar char="Ø"/>
            </a:pPr>
            <a:r>
              <a:rPr lang="en-US" sz="2000" dirty="0"/>
              <a:t>Type One - Simply overwrite the old value(s).</a:t>
            </a:r>
          </a:p>
          <a:p>
            <a:pPr lvl="1">
              <a:buFont typeface="Wingdings" pitchFamily="2" charset="2"/>
              <a:buChar char="Ø"/>
            </a:pPr>
            <a:r>
              <a:rPr lang="en-US" sz="2000" dirty="0"/>
              <a:t>Type Two - Add a new row containing the new value(s)</a:t>
            </a:r>
          </a:p>
          <a:p>
            <a:pPr lvl="1">
              <a:buFont typeface="Wingdings" pitchFamily="2" charset="2"/>
              <a:buChar char="Ø"/>
            </a:pPr>
            <a:r>
              <a:rPr lang="en-US" sz="2000" dirty="0"/>
              <a:t>Type Three - Add a new attribute to the existing row </a:t>
            </a:r>
            <a:endParaRPr lang="en-US" sz="4000" dirty="0"/>
          </a:p>
        </p:txBody>
      </p:sp>
    </p:spTree>
    <p:extLst>
      <p:ext uri="{BB962C8B-B14F-4D97-AF65-F5344CB8AC3E}">
        <p14:creationId xmlns:p14="http://schemas.microsoft.com/office/powerpoint/2010/main" val="1564994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28926-3F14-8A45-ACDB-1A3AA17E3F0C}"/>
              </a:ext>
            </a:extLst>
          </p:cNvPr>
          <p:cNvSpPr>
            <a:spLocks noGrp="1"/>
          </p:cNvSpPr>
          <p:nvPr>
            <p:ph type="title"/>
          </p:nvPr>
        </p:nvSpPr>
        <p:spPr/>
        <p:txBody>
          <a:bodyPr/>
          <a:lstStyle/>
          <a:p>
            <a:r>
              <a:rPr lang="en-US" dirty="0"/>
              <a:t>Dim vs Fact</a:t>
            </a:r>
          </a:p>
        </p:txBody>
      </p:sp>
      <p:sp>
        <p:nvSpPr>
          <p:cNvPr id="4" name="Slide Number Placeholder 3">
            <a:extLst>
              <a:ext uri="{FF2B5EF4-FFF2-40B4-BE49-F238E27FC236}">
                <a16:creationId xmlns:a16="http://schemas.microsoft.com/office/drawing/2014/main" id="{6D8E6AB0-BA89-754D-BB96-578F2A6B296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pic>
        <p:nvPicPr>
          <p:cNvPr id="6" name="Picture 5" descr="A screenshot of a cell phone&#10;&#10;Description automatically generated">
            <a:extLst>
              <a:ext uri="{FF2B5EF4-FFF2-40B4-BE49-F238E27FC236}">
                <a16:creationId xmlns:a16="http://schemas.microsoft.com/office/drawing/2014/main" id="{6F6498A7-0348-4B47-9CE4-EBC25ADF1AA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20544" y="1334379"/>
            <a:ext cx="8950912" cy="5100616"/>
          </a:xfrm>
          <a:prstGeom prst="rect">
            <a:avLst/>
          </a:prstGeom>
        </p:spPr>
      </p:pic>
    </p:spTree>
    <p:extLst>
      <p:ext uri="{BB962C8B-B14F-4D97-AF65-F5344CB8AC3E}">
        <p14:creationId xmlns:p14="http://schemas.microsoft.com/office/powerpoint/2010/main" val="3055153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0EFC-1464-614F-B8AE-E837F3265BC3}"/>
              </a:ext>
            </a:extLst>
          </p:cNvPr>
          <p:cNvSpPr>
            <a:spLocks noGrp="1"/>
          </p:cNvSpPr>
          <p:nvPr>
            <p:ph type="title"/>
          </p:nvPr>
        </p:nvSpPr>
        <p:spPr/>
        <p:txBody>
          <a:bodyPr/>
          <a:lstStyle/>
          <a:p>
            <a:r>
              <a:rPr lang="en-US" dirty="0"/>
              <a:t>Best Practices in ETL </a:t>
            </a:r>
          </a:p>
        </p:txBody>
      </p:sp>
      <p:sp>
        <p:nvSpPr>
          <p:cNvPr id="4" name="Slide Number Placeholder 3">
            <a:extLst>
              <a:ext uri="{FF2B5EF4-FFF2-40B4-BE49-F238E27FC236}">
                <a16:creationId xmlns:a16="http://schemas.microsoft.com/office/drawing/2014/main" id="{CAA13760-5964-C340-A543-100200E1FA1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sp>
        <p:nvSpPr>
          <p:cNvPr id="7" name="Rectangle 6">
            <a:extLst>
              <a:ext uri="{FF2B5EF4-FFF2-40B4-BE49-F238E27FC236}">
                <a16:creationId xmlns:a16="http://schemas.microsoft.com/office/drawing/2014/main" id="{23A01BFC-2640-984C-A8A8-4C90EA4AF60E}"/>
              </a:ext>
            </a:extLst>
          </p:cNvPr>
          <p:cNvSpPr/>
          <p:nvPr/>
        </p:nvSpPr>
        <p:spPr>
          <a:xfrm>
            <a:off x="1569309" y="1556949"/>
            <a:ext cx="8402594" cy="4341891"/>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F50069B-912C-484D-B3F2-D4932378DAB6}"/>
              </a:ext>
            </a:extLst>
          </p:cNvPr>
          <p:cNvSpPr txBox="1"/>
          <p:nvPr/>
        </p:nvSpPr>
        <p:spPr>
          <a:xfrm>
            <a:off x="1729947" y="160808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9" name="Picture 8">
            <a:extLst>
              <a:ext uri="{FF2B5EF4-FFF2-40B4-BE49-F238E27FC236}">
                <a16:creationId xmlns:a16="http://schemas.microsoft.com/office/drawing/2014/main" id="{5CE76FFD-45EB-A049-B49E-723D2912B6D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035349" y="4652406"/>
            <a:ext cx="2647723" cy="1940317"/>
          </a:xfrm>
          <a:prstGeom prst="rect">
            <a:avLst/>
          </a:prstGeom>
        </p:spPr>
      </p:pic>
      <p:sp>
        <p:nvSpPr>
          <p:cNvPr id="11" name="Text Placeholder 2">
            <a:extLst>
              <a:ext uri="{FF2B5EF4-FFF2-40B4-BE49-F238E27FC236}">
                <a16:creationId xmlns:a16="http://schemas.microsoft.com/office/drawing/2014/main" id="{EDF71949-E9C7-3F4A-8CF3-1052CB1349CC}"/>
              </a:ext>
            </a:extLst>
          </p:cNvPr>
          <p:cNvSpPr>
            <a:spLocks noGrp="1"/>
          </p:cNvSpPr>
          <p:nvPr>
            <p:ph type="body" idx="1"/>
          </p:nvPr>
        </p:nvSpPr>
        <p:spPr>
          <a:xfrm>
            <a:off x="1832790" y="2325144"/>
            <a:ext cx="7875632" cy="4680000"/>
          </a:xfrm>
        </p:spPr>
        <p:txBody>
          <a:bodyPr/>
          <a:lstStyle/>
          <a:p>
            <a:r>
              <a:rPr lang="en-US" dirty="0"/>
              <a:t>Never try to cleanse all the data</a:t>
            </a:r>
          </a:p>
          <a:p>
            <a:r>
              <a:rPr lang="en-US" dirty="0"/>
              <a:t>Never cleanse nothing </a:t>
            </a:r>
          </a:p>
          <a:p>
            <a:r>
              <a:rPr lang="en-US" dirty="0"/>
              <a:t>Determine the cost of cleansing the data</a:t>
            </a:r>
          </a:p>
          <a:p>
            <a:pPr lvl="1">
              <a:buFont typeface="Wingdings" pitchFamily="2" charset="2"/>
              <a:buChar char="Ø"/>
            </a:pPr>
            <a:r>
              <a:rPr lang="en-US" dirty="0"/>
              <a:t>Maybe sampling is sufficient</a:t>
            </a:r>
          </a:p>
          <a:p>
            <a:r>
              <a:rPr lang="en-US" dirty="0"/>
              <a:t>To speed up query processing, have auxiliary views </a:t>
            </a:r>
          </a:p>
          <a:p>
            <a:r>
              <a:rPr lang="en-US" dirty="0"/>
              <a:t>Trade-off at the level of granularity of data to decrease the storage costs.</a:t>
            </a:r>
          </a:p>
        </p:txBody>
      </p:sp>
    </p:spTree>
    <p:extLst>
      <p:ext uri="{BB962C8B-B14F-4D97-AF65-F5344CB8AC3E}">
        <p14:creationId xmlns:p14="http://schemas.microsoft.com/office/powerpoint/2010/main" val="194064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1068506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Lab1</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784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8726398"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AWS Cloud Fundamentals</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 </a:t>
            </a:r>
            <a:endParaRPr dirty="0"/>
          </a:p>
        </p:txBody>
      </p:sp>
    </p:spTree>
    <p:extLst>
      <p:ext uri="{BB962C8B-B14F-4D97-AF65-F5344CB8AC3E}">
        <p14:creationId xmlns:p14="http://schemas.microsoft.com/office/powerpoint/2010/main" val="3306224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41679-AA58-8541-A135-958E776EF08E}"/>
              </a:ext>
            </a:extLst>
          </p:cNvPr>
          <p:cNvSpPr>
            <a:spLocks noGrp="1"/>
          </p:cNvSpPr>
          <p:nvPr>
            <p:ph type="title"/>
          </p:nvPr>
        </p:nvSpPr>
        <p:spPr/>
        <p:txBody>
          <a:bodyPr/>
          <a:lstStyle/>
          <a:p>
            <a:r>
              <a:rPr lang="en-US" dirty="0"/>
              <a:t>AWS Regions</a:t>
            </a:r>
          </a:p>
        </p:txBody>
      </p:sp>
      <p:sp>
        <p:nvSpPr>
          <p:cNvPr id="3" name="Text Placeholder 2">
            <a:extLst>
              <a:ext uri="{FF2B5EF4-FFF2-40B4-BE49-F238E27FC236}">
                <a16:creationId xmlns:a16="http://schemas.microsoft.com/office/drawing/2014/main" id="{87DE990E-7A3E-1943-925B-8EB8FFAB0A2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3E4E768-519A-974E-A3DE-8610BDDDC9A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spTree>
    <p:extLst>
      <p:ext uri="{BB962C8B-B14F-4D97-AF65-F5344CB8AC3E}">
        <p14:creationId xmlns:p14="http://schemas.microsoft.com/office/powerpoint/2010/main" val="636615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31FF-08A8-DA48-8F31-1590DFEDFB03}"/>
              </a:ext>
            </a:extLst>
          </p:cNvPr>
          <p:cNvSpPr>
            <a:spLocks noGrp="1"/>
          </p:cNvSpPr>
          <p:nvPr>
            <p:ph type="title"/>
          </p:nvPr>
        </p:nvSpPr>
        <p:spPr/>
        <p:txBody>
          <a:bodyPr/>
          <a:lstStyle/>
          <a:p>
            <a:r>
              <a:rPr lang="en-US" dirty="0"/>
              <a:t>IAM User and Permissions</a:t>
            </a:r>
          </a:p>
        </p:txBody>
      </p:sp>
      <p:sp>
        <p:nvSpPr>
          <p:cNvPr id="3" name="Text Placeholder 2">
            <a:extLst>
              <a:ext uri="{FF2B5EF4-FFF2-40B4-BE49-F238E27FC236}">
                <a16:creationId xmlns:a16="http://schemas.microsoft.com/office/drawing/2014/main" id="{3EB918F6-9281-B64A-931B-53D0872690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73DFD78-938F-7748-94C7-D6AF7F1881F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1512938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61C48-E5A5-EB45-BB67-09D06857DF0B}"/>
              </a:ext>
            </a:extLst>
          </p:cNvPr>
          <p:cNvSpPr>
            <a:spLocks noGrp="1"/>
          </p:cNvSpPr>
          <p:nvPr>
            <p:ph type="title"/>
          </p:nvPr>
        </p:nvSpPr>
        <p:spPr/>
        <p:txBody>
          <a:bodyPr/>
          <a:lstStyle/>
          <a:p>
            <a:r>
              <a:rPr lang="en-US" dirty="0"/>
              <a:t>Creating and Managing Virtual Machines with EC2</a:t>
            </a:r>
          </a:p>
        </p:txBody>
      </p:sp>
      <p:sp>
        <p:nvSpPr>
          <p:cNvPr id="3" name="Text Placeholder 2">
            <a:extLst>
              <a:ext uri="{FF2B5EF4-FFF2-40B4-BE49-F238E27FC236}">
                <a16:creationId xmlns:a16="http://schemas.microsoft.com/office/drawing/2014/main" id="{7897C74D-5281-6F45-B672-CF3B6D5CF8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93AE0D3-3E24-9440-9AC8-7260355202C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38</a:t>
            </a:fld>
            <a:endParaRPr lang="en-US"/>
          </a:p>
        </p:txBody>
      </p:sp>
    </p:spTree>
    <p:extLst>
      <p:ext uri="{BB962C8B-B14F-4D97-AF65-F5344CB8AC3E}">
        <p14:creationId xmlns:p14="http://schemas.microsoft.com/office/powerpoint/2010/main" val="3229298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FFBE-03BA-1341-953A-1179E07C4A78}"/>
              </a:ext>
            </a:extLst>
          </p:cNvPr>
          <p:cNvSpPr>
            <a:spLocks noGrp="1"/>
          </p:cNvSpPr>
          <p:nvPr>
            <p:ph type="title"/>
          </p:nvPr>
        </p:nvSpPr>
        <p:spPr/>
        <p:txBody>
          <a:bodyPr/>
          <a:lstStyle/>
          <a:p>
            <a:r>
              <a:rPr lang="en-US" dirty="0"/>
              <a:t>Provisions</a:t>
            </a:r>
          </a:p>
        </p:txBody>
      </p:sp>
      <p:sp>
        <p:nvSpPr>
          <p:cNvPr id="3" name="Text Placeholder 2">
            <a:extLst>
              <a:ext uri="{FF2B5EF4-FFF2-40B4-BE49-F238E27FC236}">
                <a16:creationId xmlns:a16="http://schemas.microsoft.com/office/drawing/2014/main" id="{D564D16B-5169-AF42-BE2F-B69B4EB62B2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B510BC-9AE6-494F-A117-D87B64DE818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1492202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3200"/>
              <a:buFont typeface="Helvetica Neue Light"/>
              <a:buNone/>
            </a:pPr>
            <a:r>
              <a:rPr lang="en-US">
                <a:solidFill>
                  <a:srgbClr val="3F3F3F"/>
                </a:solidFill>
              </a:rPr>
              <a:t>Our Practitioners</a:t>
            </a:r>
            <a:endParaRPr/>
          </a:p>
        </p:txBody>
      </p:sp>
      <p:pic>
        <p:nvPicPr>
          <p:cNvPr id="97" name="Google Shape;97;p19"/>
          <p:cNvPicPr preferRelativeResize="0">
            <a:picLocks noGrp="1"/>
          </p:cNvPicPr>
          <p:nvPr>
            <p:ph type="body" idx="1"/>
          </p:nvPr>
        </p:nvPicPr>
        <p:blipFill rotWithShape="1">
          <a:blip r:embed="rId3">
            <a:alphaModFix/>
          </a:blip>
          <a:srcRect/>
          <a:stretch/>
        </p:blipFill>
        <p:spPr>
          <a:xfrm>
            <a:off x="-683158" y="1537400"/>
            <a:ext cx="13284900" cy="4660200"/>
          </a:xfrm>
          <a:prstGeom prst="rect">
            <a:avLst/>
          </a:prstGeom>
          <a:noFill/>
          <a:ln>
            <a:noFill/>
          </a:ln>
        </p:spPr>
      </p:pic>
      <p:sp>
        <p:nvSpPr>
          <p:cNvPr id="98" name="Google Shape;98;p19"/>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99" name="Google Shape;99;p19"/>
          <p:cNvSpPr txBox="1"/>
          <p:nvPr/>
        </p:nvSpPr>
        <p:spPr>
          <a:xfrm>
            <a:off x="950426" y="1890940"/>
            <a:ext cx="27327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250 best selling </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books authored</a:t>
            </a:r>
            <a:endParaRPr sz="1600">
              <a:solidFill>
                <a:srgbClr val="3F3F3F"/>
              </a:solidFill>
              <a:latin typeface="Helvetica Neue Light"/>
              <a:ea typeface="Helvetica Neue Light"/>
              <a:cs typeface="Helvetica Neue Light"/>
              <a:sym typeface="Helvetica Neue Light"/>
            </a:endParaRPr>
          </a:p>
        </p:txBody>
      </p:sp>
      <p:sp>
        <p:nvSpPr>
          <p:cNvPr id="100" name="Google Shape;100;p19"/>
          <p:cNvSpPr txBox="1"/>
          <p:nvPr/>
        </p:nvSpPr>
        <p:spPr>
          <a:xfrm>
            <a:off x="673385" y="2940455"/>
            <a:ext cx="26055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 years of training</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a:t>
            </a:r>
            <a:endParaRPr sz="1600">
              <a:solidFill>
                <a:srgbClr val="3F3F3F"/>
              </a:solidFill>
              <a:latin typeface="Helvetica Neue Light"/>
              <a:ea typeface="Helvetica Neue Light"/>
              <a:cs typeface="Helvetica Neue Light"/>
              <a:sym typeface="Helvetica Neue Light"/>
            </a:endParaRPr>
          </a:p>
        </p:txBody>
      </p:sp>
      <p:sp>
        <p:nvSpPr>
          <p:cNvPr id="101" name="Google Shape;101;p19"/>
          <p:cNvSpPr txBox="1"/>
          <p:nvPr/>
        </p:nvSpPr>
        <p:spPr>
          <a:xfrm>
            <a:off x="1228631" y="3990716"/>
            <a:ext cx="2605500" cy="831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750,000 practitioner led</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training hours</a:t>
            </a:r>
            <a:endParaRPr/>
          </a:p>
          <a:p>
            <a:pPr marL="0" marR="0" lvl="0" indent="0" algn="r" rtl="0">
              <a:spcBef>
                <a:spcPts val="0"/>
              </a:spcBef>
              <a:spcAft>
                <a:spcPts val="0"/>
              </a:spcAft>
              <a:buNone/>
            </a:pPr>
            <a:endParaRPr sz="1600">
              <a:solidFill>
                <a:srgbClr val="3F3F3F"/>
              </a:solidFill>
              <a:latin typeface="Helvetica Neue Light"/>
              <a:ea typeface="Helvetica Neue Light"/>
              <a:cs typeface="Helvetica Neue Light"/>
              <a:sym typeface="Helvetica Neue Light"/>
            </a:endParaRPr>
          </a:p>
        </p:txBody>
      </p:sp>
      <p:sp>
        <p:nvSpPr>
          <p:cNvPr id="102" name="Google Shape;102;p19"/>
          <p:cNvSpPr txBox="1"/>
          <p:nvPr/>
        </p:nvSpPr>
        <p:spPr>
          <a:xfrm>
            <a:off x="8277919" y="1891114"/>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150 engagements speaking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at industry conferences </a:t>
            </a:r>
            <a:endParaRPr sz="1600">
              <a:solidFill>
                <a:srgbClr val="3F3F3F"/>
              </a:solidFill>
              <a:latin typeface="Helvetica Neue Light"/>
              <a:ea typeface="Helvetica Neue Light"/>
              <a:cs typeface="Helvetica Neue Light"/>
              <a:sym typeface="Helvetica Neue Light"/>
            </a:endParaRPr>
          </a:p>
        </p:txBody>
      </p:sp>
      <p:sp>
        <p:nvSpPr>
          <p:cNvPr id="103" name="Google Shape;103;p19"/>
          <p:cNvSpPr txBox="1"/>
          <p:nvPr/>
        </p:nvSpPr>
        <p:spPr>
          <a:xfrm>
            <a:off x="8708931" y="2952408"/>
            <a:ext cx="2605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Over 17 years of industry</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 per instructor</a:t>
            </a:r>
            <a:endParaRPr sz="1600">
              <a:solidFill>
                <a:srgbClr val="3F3F3F"/>
              </a:solidFill>
              <a:latin typeface="Helvetica Neue Light"/>
              <a:ea typeface="Helvetica Neue Light"/>
              <a:cs typeface="Helvetica Neue Light"/>
              <a:sym typeface="Helvetica Neue Light"/>
            </a:endParaRPr>
          </a:p>
        </p:txBody>
      </p:sp>
      <p:sp>
        <p:nvSpPr>
          <p:cNvPr id="104" name="Google Shape;104;p19"/>
          <p:cNvSpPr txBox="1"/>
          <p:nvPr/>
        </p:nvSpPr>
        <p:spPr>
          <a:xfrm>
            <a:off x="8186778" y="3977269"/>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125 certifications in leading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technologies </a:t>
            </a:r>
            <a:endParaRPr sz="1600">
              <a:solidFill>
                <a:srgbClr val="3F3F3F"/>
              </a:solidFill>
              <a:latin typeface="Helvetica Neue Light"/>
              <a:ea typeface="Helvetica Neue Light"/>
              <a:cs typeface="Helvetica Neue Light"/>
              <a:sym typeface="Helvetica Neue Light"/>
            </a:endParaRPr>
          </a:p>
        </p:txBody>
      </p:sp>
      <p:sp>
        <p:nvSpPr>
          <p:cNvPr id="105" name="Google Shape;105;p19"/>
          <p:cNvSpPr txBox="1"/>
          <p:nvPr/>
        </p:nvSpPr>
        <p:spPr>
          <a:xfrm>
            <a:off x="6408522" y="5331630"/>
            <a:ext cx="26679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95% instructor satisfaction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C9B3-BFCC-1440-AA61-010DDD6B51A9}"/>
              </a:ext>
            </a:extLst>
          </p:cNvPr>
          <p:cNvSpPr>
            <a:spLocks noGrp="1"/>
          </p:cNvSpPr>
          <p:nvPr>
            <p:ph type="title"/>
          </p:nvPr>
        </p:nvSpPr>
        <p:spPr/>
        <p:txBody>
          <a:bodyPr/>
          <a:lstStyle/>
          <a:p>
            <a:r>
              <a:rPr lang="en-US" dirty="0"/>
              <a:t>Networking (Virtual Private Cloud)</a:t>
            </a:r>
          </a:p>
        </p:txBody>
      </p:sp>
      <p:sp>
        <p:nvSpPr>
          <p:cNvPr id="3" name="Text Placeholder 2">
            <a:extLst>
              <a:ext uri="{FF2B5EF4-FFF2-40B4-BE49-F238E27FC236}">
                <a16:creationId xmlns:a16="http://schemas.microsoft.com/office/drawing/2014/main" id="{FB81922B-DA29-0548-A9F4-01453E4F52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BF96FB4-1820-F447-8F5E-EEDC63D9305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40</a:t>
            </a:fld>
            <a:endParaRPr lang="en-US"/>
          </a:p>
        </p:txBody>
      </p:sp>
    </p:spTree>
    <p:extLst>
      <p:ext uri="{BB962C8B-B14F-4D97-AF65-F5344CB8AC3E}">
        <p14:creationId xmlns:p14="http://schemas.microsoft.com/office/powerpoint/2010/main" val="2287842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26159-CF95-D449-AE34-BA6A51258C1A}"/>
              </a:ext>
            </a:extLst>
          </p:cNvPr>
          <p:cNvSpPr>
            <a:spLocks noGrp="1"/>
          </p:cNvSpPr>
          <p:nvPr>
            <p:ph type="title"/>
          </p:nvPr>
        </p:nvSpPr>
        <p:spPr/>
        <p:txBody>
          <a:bodyPr/>
          <a:lstStyle/>
          <a:p>
            <a:r>
              <a:rPr lang="en-US" dirty="0"/>
              <a:t>Storage</a:t>
            </a:r>
          </a:p>
        </p:txBody>
      </p:sp>
      <p:sp>
        <p:nvSpPr>
          <p:cNvPr id="3" name="Text Placeholder 2">
            <a:extLst>
              <a:ext uri="{FF2B5EF4-FFF2-40B4-BE49-F238E27FC236}">
                <a16:creationId xmlns:a16="http://schemas.microsoft.com/office/drawing/2014/main" id="{D32F1835-6F5D-E648-8305-A61ADCF5E2A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B5C72F7-30CF-C542-BC07-B460D5DC42A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41</a:t>
            </a:fld>
            <a:endParaRPr lang="en-US"/>
          </a:p>
        </p:txBody>
      </p:sp>
    </p:spTree>
    <p:extLst>
      <p:ext uri="{BB962C8B-B14F-4D97-AF65-F5344CB8AC3E}">
        <p14:creationId xmlns:p14="http://schemas.microsoft.com/office/powerpoint/2010/main" val="3499607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0792-735B-DB4B-9EFD-2069F8B65DC2}"/>
              </a:ext>
            </a:extLst>
          </p:cNvPr>
          <p:cNvSpPr>
            <a:spLocks noGrp="1"/>
          </p:cNvSpPr>
          <p:nvPr>
            <p:ph type="title"/>
          </p:nvPr>
        </p:nvSpPr>
        <p:spPr/>
        <p:txBody>
          <a:bodyPr/>
          <a:lstStyle/>
          <a:p>
            <a:r>
              <a:rPr lang="en-US" dirty="0"/>
              <a:t>Moving Data in the Cloud</a:t>
            </a:r>
          </a:p>
        </p:txBody>
      </p:sp>
      <p:sp>
        <p:nvSpPr>
          <p:cNvPr id="3" name="Text Placeholder 2">
            <a:extLst>
              <a:ext uri="{FF2B5EF4-FFF2-40B4-BE49-F238E27FC236}">
                <a16:creationId xmlns:a16="http://schemas.microsoft.com/office/drawing/2014/main" id="{9BE46971-46BE-CF43-9FD1-02DC4FD2CD1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7C9855D-C605-9A46-B66C-B3E03A6D366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42</a:t>
            </a:fld>
            <a:endParaRPr lang="en-US"/>
          </a:p>
        </p:txBody>
      </p:sp>
    </p:spTree>
    <p:extLst>
      <p:ext uri="{BB962C8B-B14F-4D97-AF65-F5344CB8AC3E}">
        <p14:creationId xmlns:p14="http://schemas.microsoft.com/office/powerpoint/2010/main" val="3050173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1A7AC-0914-9544-AD51-9BD48DAA2367}"/>
              </a:ext>
            </a:extLst>
          </p:cNvPr>
          <p:cNvSpPr>
            <a:spLocks noGrp="1"/>
          </p:cNvSpPr>
          <p:nvPr>
            <p:ph type="title"/>
          </p:nvPr>
        </p:nvSpPr>
        <p:spPr/>
        <p:txBody>
          <a:bodyPr/>
          <a:lstStyle/>
          <a:p>
            <a:r>
              <a:rPr lang="en-US" dirty="0"/>
              <a:t>Transforming Data</a:t>
            </a:r>
          </a:p>
        </p:txBody>
      </p:sp>
      <p:sp>
        <p:nvSpPr>
          <p:cNvPr id="3" name="Text Placeholder 2">
            <a:extLst>
              <a:ext uri="{FF2B5EF4-FFF2-40B4-BE49-F238E27FC236}">
                <a16:creationId xmlns:a16="http://schemas.microsoft.com/office/drawing/2014/main" id="{E53D22B8-B902-EB4E-9D0B-F2E3D7C90C7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D684804-061E-A142-A6DE-183EAE171D9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43</a:t>
            </a:fld>
            <a:endParaRPr lang="en-US"/>
          </a:p>
        </p:txBody>
      </p:sp>
    </p:spTree>
    <p:extLst>
      <p:ext uri="{BB962C8B-B14F-4D97-AF65-F5344CB8AC3E}">
        <p14:creationId xmlns:p14="http://schemas.microsoft.com/office/powerpoint/2010/main" val="9505737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41271-C439-D144-AD74-E0E3028A4ECD}"/>
              </a:ext>
            </a:extLst>
          </p:cNvPr>
          <p:cNvSpPr>
            <a:spLocks noGrp="1"/>
          </p:cNvSpPr>
          <p:nvPr>
            <p:ph type="title"/>
          </p:nvPr>
        </p:nvSpPr>
        <p:spPr/>
        <p:txBody>
          <a:bodyPr/>
          <a:lstStyle/>
          <a:p>
            <a:r>
              <a:rPr lang="en-US" dirty="0"/>
              <a:t>Traditional vs Cloud Data Warehousing</a:t>
            </a:r>
          </a:p>
        </p:txBody>
      </p:sp>
      <p:sp>
        <p:nvSpPr>
          <p:cNvPr id="3" name="Text Placeholder 2">
            <a:extLst>
              <a:ext uri="{FF2B5EF4-FFF2-40B4-BE49-F238E27FC236}">
                <a16:creationId xmlns:a16="http://schemas.microsoft.com/office/drawing/2014/main" id="{41EA768C-A56C-5141-B926-06355451BB4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0395049-5DF0-3C4B-9755-FC6F141AD4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44</a:t>
            </a:fld>
            <a:endParaRPr lang="en-US"/>
          </a:p>
        </p:txBody>
      </p:sp>
    </p:spTree>
    <p:extLst>
      <p:ext uri="{BB962C8B-B14F-4D97-AF65-F5344CB8AC3E}">
        <p14:creationId xmlns:p14="http://schemas.microsoft.com/office/powerpoint/2010/main" val="26279280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54B7ED91-6B3F-7E4B-96D7-D0E1156583AD}"/>
              </a:ext>
            </a:extLst>
          </p:cNvPr>
          <p:cNvPicPr>
            <a:picLocks noChangeAspect="1"/>
          </p:cNvPicPr>
          <p:nvPr/>
        </p:nvPicPr>
        <p:blipFill>
          <a:blip r:embed="rId3">
            <a:alphaModFix amt="50000"/>
          </a:blip>
          <a:stretch>
            <a:fillRect/>
          </a:stretch>
        </p:blipFill>
        <p:spPr>
          <a:xfrm>
            <a:off x="5536665" y="852085"/>
            <a:ext cx="2426714" cy="1613939"/>
          </a:xfrm>
          <a:prstGeom prst="rect">
            <a:avLst/>
          </a:prstGeom>
        </p:spPr>
      </p:pic>
      <p:sp>
        <p:nvSpPr>
          <p:cNvPr id="2" name="Title 1">
            <a:extLst>
              <a:ext uri="{FF2B5EF4-FFF2-40B4-BE49-F238E27FC236}">
                <a16:creationId xmlns:a16="http://schemas.microsoft.com/office/drawing/2014/main" id="{276D47FE-92B2-E04B-97ED-DCE7C53F555D}"/>
              </a:ext>
            </a:extLst>
          </p:cNvPr>
          <p:cNvSpPr>
            <a:spLocks noGrp="1"/>
          </p:cNvSpPr>
          <p:nvPr>
            <p:ph type="title"/>
          </p:nvPr>
        </p:nvSpPr>
        <p:spPr/>
        <p:txBody>
          <a:bodyPr/>
          <a:lstStyle/>
          <a:p>
            <a:r>
              <a:rPr lang="en-US" dirty="0"/>
              <a:t>Snowflake is a hybrid of Shared Nothing and Disk</a:t>
            </a:r>
          </a:p>
        </p:txBody>
      </p:sp>
      <p:sp>
        <p:nvSpPr>
          <p:cNvPr id="3" name="Text Placeholder 2">
            <a:extLst>
              <a:ext uri="{FF2B5EF4-FFF2-40B4-BE49-F238E27FC236}">
                <a16:creationId xmlns:a16="http://schemas.microsoft.com/office/drawing/2014/main" id="{926A2D1A-FC03-2340-932D-5AE8C153A229}"/>
              </a:ext>
            </a:extLst>
          </p:cNvPr>
          <p:cNvSpPr>
            <a:spLocks noGrp="1"/>
          </p:cNvSpPr>
          <p:nvPr>
            <p:ph type="body" idx="1"/>
          </p:nvPr>
        </p:nvSpPr>
        <p:spPr>
          <a:xfrm>
            <a:off x="330399" y="1373165"/>
            <a:ext cx="10512000" cy="4680000"/>
          </a:xfrm>
        </p:spPr>
        <p:txBody>
          <a:bodyPr/>
          <a:lstStyle/>
          <a:p>
            <a:pPr marL="76200" indent="0">
              <a:buNone/>
            </a:pPr>
            <a:r>
              <a:rPr lang="en-US" b="1" dirty="0"/>
              <a:t>So how does Snowflake address these shortcomings? </a:t>
            </a:r>
          </a:p>
          <a:p>
            <a:pPr marL="546100" lvl="1" indent="0">
              <a:buNone/>
            </a:pPr>
            <a:endParaRPr lang="en-US" dirty="0"/>
          </a:p>
        </p:txBody>
      </p:sp>
      <p:sp>
        <p:nvSpPr>
          <p:cNvPr id="4" name="Slide Number Placeholder 3">
            <a:extLst>
              <a:ext uri="{FF2B5EF4-FFF2-40B4-BE49-F238E27FC236}">
                <a16:creationId xmlns:a16="http://schemas.microsoft.com/office/drawing/2014/main" id="{60B22BEC-F2F3-4546-BB35-6065730751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45</a:t>
            </a:fld>
            <a:endParaRPr lang="en-US"/>
          </a:p>
        </p:txBody>
      </p:sp>
      <p:pic>
        <p:nvPicPr>
          <p:cNvPr id="8" name="Picture 7" descr="A picture containing cup, indoor, table, sitting&#10;&#10;Description automatically generated">
            <a:extLst>
              <a:ext uri="{FF2B5EF4-FFF2-40B4-BE49-F238E27FC236}">
                <a16:creationId xmlns:a16="http://schemas.microsoft.com/office/drawing/2014/main" id="{F6DB2A69-9F59-3C47-9268-2A18FDFE4A5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52497" y="4500543"/>
            <a:ext cx="4633902" cy="1181926"/>
          </a:xfrm>
          <a:prstGeom prst="rect">
            <a:avLst/>
          </a:prstGeom>
        </p:spPr>
      </p:pic>
      <p:pic>
        <p:nvPicPr>
          <p:cNvPr id="9" name="Picture 8" descr="A picture containing yellow&#10;&#10;Description automatically generated">
            <a:extLst>
              <a:ext uri="{FF2B5EF4-FFF2-40B4-BE49-F238E27FC236}">
                <a16:creationId xmlns:a16="http://schemas.microsoft.com/office/drawing/2014/main" id="{9E8874D6-BDFB-D742-AE4B-3FB346608331}"/>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938670" y="3588999"/>
            <a:ext cx="2661556" cy="67885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AEE9969-6868-2843-B34F-EE7D4429E304}"/>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435121" y="2420584"/>
            <a:ext cx="3668654" cy="93573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E50CE881-8CF6-E144-A85A-95F8C8EF14A4}"/>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891041" y="2442938"/>
            <a:ext cx="3668654" cy="935730"/>
          </a:xfrm>
          <a:prstGeom prst="rect">
            <a:avLst/>
          </a:prstGeom>
        </p:spPr>
      </p:pic>
      <p:pic>
        <p:nvPicPr>
          <p:cNvPr id="13" name="Picture 12" descr="A picture containing yellow&#10;&#10;Description automatically generated">
            <a:extLst>
              <a:ext uri="{FF2B5EF4-FFF2-40B4-BE49-F238E27FC236}">
                <a16:creationId xmlns:a16="http://schemas.microsoft.com/office/drawing/2014/main" id="{4E941FF1-48C6-234E-9E13-F876B9F7013C}"/>
              </a:ext>
            </a:extLst>
          </p:cNvPr>
          <p:cNvPicPr>
            <a:picLocks noChangeAspect="1"/>
          </p:cNvPicPr>
          <p:nvPr/>
        </p:nvPicPr>
        <p:blipFill>
          <a:blip r:embed="rId10">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408420" y="3475738"/>
            <a:ext cx="4633896" cy="1181926"/>
          </a:xfrm>
          <a:prstGeom prst="rect">
            <a:avLst/>
          </a:prstGeom>
        </p:spPr>
      </p:pic>
      <p:pic>
        <p:nvPicPr>
          <p:cNvPr id="14" name="Picture 13" descr="A picture containing cup, indoor, table, sitting&#10;&#10;Description automatically generated">
            <a:extLst>
              <a:ext uri="{FF2B5EF4-FFF2-40B4-BE49-F238E27FC236}">
                <a16:creationId xmlns:a16="http://schemas.microsoft.com/office/drawing/2014/main" id="{FF3B7623-C9BE-D14F-84AF-0A6117D621F0}"/>
              </a:ext>
            </a:extLst>
          </p:cNvPr>
          <p:cNvPicPr>
            <a:picLocks noChangeAspect="1"/>
          </p:cNvPicPr>
          <p:nvPr/>
        </p:nvPicPr>
        <p:blipFill>
          <a:blip r:embed="rId11">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7331202" y="4754734"/>
            <a:ext cx="2788332" cy="711194"/>
          </a:xfrm>
          <a:prstGeom prst="rect">
            <a:avLst/>
          </a:prstGeom>
        </p:spPr>
      </p:pic>
      <p:cxnSp>
        <p:nvCxnSpPr>
          <p:cNvPr id="18" name="Straight Arrow Connector 17">
            <a:extLst>
              <a:ext uri="{FF2B5EF4-FFF2-40B4-BE49-F238E27FC236}">
                <a16:creationId xmlns:a16="http://schemas.microsoft.com/office/drawing/2014/main" id="{EA64DFFB-8169-E246-B2DE-C473FAA0673E}"/>
              </a:ext>
            </a:extLst>
          </p:cNvPr>
          <p:cNvCxnSpPr/>
          <p:nvPr/>
        </p:nvCxnSpPr>
        <p:spPr>
          <a:xfrm>
            <a:off x="5666320" y="4818267"/>
            <a:ext cx="1584960" cy="268370"/>
          </a:xfrm>
          <a:prstGeom prst="straightConnector1">
            <a:avLst/>
          </a:prstGeom>
          <a:ln w="28575">
            <a:solidFill>
              <a:schemeClr val="accent5">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515AF61-AEEA-D242-BC04-B78C33F10FC8}"/>
              </a:ext>
            </a:extLst>
          </p:cNvPr>
          <p:cNvCxnSpPr>
            <a:cxnSpLocks/>
          </p:cNvCxnSpPr>
          <p:nvPr/>
        </p:nvCxnSpPr>
        <p:spPr>
          <a:xfrm flipV="1">
            <a:off x="5666320" y="5197465"/>
            <a:ext cx="1584960" cy="309222"/>
          </a:xfrm>
          <a:prstGeom prst="straightConnector1">
            <a:avLst/>
          </a:prstGeom>
          <a:ln w="28575">
            <a:solidFill>
              <a:schemeClr val="accent5">
                <a:lumMod val="75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A29F9A3-B2D9-3B46-9D12-5783DBD6B6C0}"/>
              </a:ext>
            </a:extLst>
          </p:cNvPr>
          <p:cNvCxnSpPr/>
          <p:nvPr/>
        </p:nvCxnSpPr>
        <p:spPr>
          <a:xfrm>
            <a:off x="4725194" y="4129847"/>
            <a:ext cx="1584960" cy="268370"/>
          </a:xfrm>
          <a:prstGeom prst="straightConnector1">
            <a:avLst/>
          </a:prstGeom>
          <a:ln w="28575">
            <a:solidFill>
              <a:srgbClr val="00B05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F8F27B3-248C-244E-9605-2A1382047F8D}"/>
              </a:ext>
            </a:extLst>
          </p:cNvPr>
          <p:cNvCxnSpPr>
            <a:cxnSpLocks/>
          </p:cNvCxnSpPr>
          <p:nvPr/>
        </p:nvCxnSpPr>
        <p:spPr>
          <a:xfrm flipV="1">
            <a:off x="4695079" y="3614868"/>
            <a:ext cx="1584960" cy="283776"/>
          </a:xfrm>
          <a:prstGeom prst="straightConnector1">
            <a:avLst/>
          </a:prstGeom>
          <a:ln w="28575">
            <a:solidFill>
              <a:srgbClr val="00B050"/>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9455CCF-F8EC-A14F-8608-782CC73ECEF2}"/>
              </a:ext>
            </a:extLst>
          </p:cNvPr>
          <p:cNvCxnSpPr>
            <a:cxnSpLocks/>
          </p:cNvCxnSpPr>
          <p:nvPr/>
        </p:nvCxnSpPr>
        <p:spPr>
          <a:xfrm>
            <a:off x="5195199" y="2818378"/>
            <a:ext cx="1595745" cy="0"/>
          </a:xfrm>
          <a:prstGeom prst="straightConnector1">
            <a:avLst/>
          </a:prstGeom>
          <a:ln w="28575">
            <a:solidFill>
              <a:schemeClr val="tx2">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EB78EE7A-9602-594A-B686-794A3667FA58}"/>
              </a:ext>
            </a:extLst>
          </p:cNvPr>
          <p:cNvCxnSpPr>
            <a:cxnSpLocks/>
          </p:cNvCxnSpPr>
          <p:nvPr/>
        </p:nvCxnSpPr>
        <p:spPr>
          <a:xfrm>
            <a:off x="5195199" y="2931117"/>
            <a:ext cx="1595745" cy="0"/>
          </a:xfrm>
          <a:prstGeom prst="straightConnector1">
            <a:avLst/>
          </a:prstGeom>
          <a:ln w="28575">
            <a:solidFill>
              <a:schemeClr val="tx2">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AF2EB0F-0FF3-2C48-A662-6EB349DFDB1B}"/>
              </a:ext>
            </a:extLst>
          </p:cNvPr>
          <p:cNvSpPr txBox="1"/>
          <p:nvPr/>
        </p:nvSpPr>
        <p:spPr>
          <a:xfrm>
            <a:off x="5123813" y="5807826"/>
            <a:ext cx="2924921" cy="461665"/>
          </a:xfrm>
          <a:prstGeom prst="rect">
            <a:avLst/>
          </a:prstGeom>
          <a:noFill/>
        </p:spPr>
        <p:txBody>
          <a:bodyPr wrap="square" rtlCol="0">
            <a:spAutoFit/>
          </a:bodyPr>
          <a:lstStyle/>
          <a:p>
            <a:r>
              <a:rPr lang="en-US" sz="2400" dirty="0">
                <a:latin typeface="Helvetica Neue Light" panose="02000403000000020004" pitchFamily="2" charset="0"/>
                <a:ea typeface="Helvetica Neue Light" panose="02000403000000020004" pitchFamily="2" charset="0"/>
              </a:rPr>
              <a:t>Snowflake is Elastic!</a:t>
            </a:r>
          </a:p>
        </p:txBody>
      </p:sp>
    </p:spTree>
    <p:extLst>
      <p:ext uri="{BB962C8B-B14F-4D97-AF65-F5344CB8AC3E}">
        <p14:creationId xmlns:p14="http://schemas.microsoft.com/office/powerpoint/2010/main" val="2284476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C8B5C-797C-AE49-B2A6-60AD79B47372}"/>
              </a:ext>
            </a:extLst>
          </p:cNvPr>
          <p:cNvSpPr>
            <a:spLocks noGrp="1"/>
          </p:cNvSpPr>
          <p:nvPr>
            <p:ph type="title"/>
          </p:nvPr>
        </p:nvSpPr>
        <p:spPr/>
        <p:txBody>
          <a:bodyPr/>
          <a:lstStyle/>
          <a:p>
            <a:r>
              <a:rPr lang="en-US" dirty="0"/>
              <a:t>Massive Parallel Processing</a:t>
            </a:r>
          </a:p>
        </p:txBody>
      </p:sp>
      <p:sp>
        <p:nvSpPr>
          <p:cNvPr id="3" name="Text Placeholder 2">
            <a:extLst>
              <a:ext uri="{FF2B5EF4-FFF2-40B4-BE49-F238E27FC236}">
                <a16:creationId xmlns:a16="http://schemas.microsoft.com/office/drawing/2014/main" id="{68A5D6A2-0E96-ED43-A33D-DDEB8797AF71}"/>
              </a:ext>
            </a:extLst>
          </p:cNvPr>
          <p:cNvSpPr>
            <a:spLocks noGrp="1"/>
          </p:cNvSpPr>
          <p:nvPr>
            <p:ph type="body" idx="1"/>
          </p:nvPr>
        </p:nvSpPr>
        <p:spPr>
          <a:xfrm>
            <a:off x="727503" y="1232050"/>
            <a:ext cx="10512000" cy="4680000"/>
          </a:xfrm>
        </p:spPr>
        <p:txBody>
          <a:bodyPr/>
          <a:lstStyle/>
          <a:p>
            <a:r>
              <a:rPr lang="en-US" dirty="0"/>
              <a:t>Snowflake </a:t>
            </a:r>
            <a:r>
              <a:rPr lang="en-US" i="1" dirty="0"/>
              <a:t>is</a:t>
            </a:r>
            <a:r>
              <a:rPr lang="en-US" dirty="0"/>
              <a:t> a </a:t>
            </a:r>
            <a:r>
              <a:rPr lang="en-US" i="1" dirty="0"/>
              <a:t>shared-nothing</a:t>
            </a:r>
            <a:r>
              <a:rPr lang="en-US" dirty="0"/>
              <a:t> or </a:t>
            </a:r>
            <a:r>
              <a:rPr lang="en-US" i="1" dirty="0"/>
              <a:t>massive parallel processing</a:t>
            </a:r>
            <a:r>
              <a:rPr lang="en-US" dirty="0"/>
              <a:t> system.</a:t>
            </a:r>
          </a:p>
          <a:p>
            <a:pPr lvl="1">
              <a:buFont typeface="Wingdings" pitchFamily="2" charset="2"/>
              <a:buChar char="Ø"/>
            </a:pPr>
            <a:r>
              <a:rPr lang="en-US" dirty="0"/>
              <a:t>Imagine if you will, for a minute, a series of workers, each of whom have their own memory, resources, and processors assigned to a task.</a:t>
            </a:r>
          </a:p>
          <a:p>
            <a:pPr lvl="1">
              <a:buFont typeface="Wingdings" pitchFamily="2" charset="2"/>
              <a:buChar char="Ø"/>
            </a:pPr>
            <a:r>
              <a:rPr lang="en-US" dirty="0"/>
              <a:t>We can split the task among these workers thereby speeding up the task immeasurably.</a:t>
            </a:r>
          </a:p>
        </p:txBody>
      </p:sp>
      <p:sp>
        <p:nvSpPr>
          <p:cNvPr id="4" name="Slide Number Placeholder 3">
            <a:extLst>
              <a:ext uri="{FF2B5EF4-FFF2-40B4-BE49-F238E27FC236}">
                <a16:creationId xmlns:a16="http://schemas.microsoft.com/office/drawing/2014/main" id="{DEEF846E-D09F-CF4E-AC5B-6C708A5E3B1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46</a:t>
            </a:fld>
            <a:endParaRPr lang="en-US"/>
          </a:p>
        </p:txBody>
      </p:sp>
      <p:pic>
        <p:nvPicPr>
          <p:cNvPr id="6" name="Picture 5">
            <a:extLst>
              <a:ext uri="{FF2B5EF4-FFF2-40B4-BE49-F238E27FC236}">
                <a16:creationId xmlns:a16="http://schemas.microsoft.com/office/drawing/2014/main" id="{4AE8D34B-C4AF-9641-B95F-243A3DA167D5}"/>
              </a:ext>
            </a:extLst>
          </p:cNvPr>
          <p:cNvPicPr>
            <a:picLocks noChangeAspect="1"/>
          </p:cNvPicPr>
          <p:nvPr/>
        </p:nvPicPr>
        <p:blipFill>
          <a:blip r:embed="rId2"/>
          <a:stretch>
            <a:fillRect/>
          </a:stretch>
        </p:blipFill>
        <p:spPr>
          <a:xfrm>
            <a:off x="407506" y="3145536"/>
            <a:ext cx="6316811" cy="3553207"/>
          </a:xfrm>
          <a:prstGeom prst="rect">
            <a:avLst/>
          </a:prstGeom>
        </p:spPr>
      </p:pic>
      <p:sp>
        <p:nvSpPr>
          <p:cNvPr id="9" name="Rectangle 8">
            <a:extLst>
              <a:ext uri="{FF2B5EF4-FFF2-40B4-BE49-F238E27FC236}">
                <a16:creationId xmlns:a16="http://schemas.microsoft.com/office/drawing/2014/main" id="{A846A7E8-DB94-1649-A411-4E52E6D80D0E}"/>
              </a:ext>
            </a:extLst>
          </p:cNvPr>
          <p:cNvSpPr/>
          <p:nvPr/>
        </p:nvSpPr>
        <p:spPr>
          <a:xfrm>
            <a:off x="178530" y="6536743"/>
            <a:ext cx="8364336" cy="32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a:extLst>
              <a:ext uri="{FF2B5EF4-FFF2-40B4-BE49-F238E27FC236}">
                <a16:creationId xmlns:a16="http://schemas.microsoft.com/office/drawing/2014/main" id="{D89A6C06-01E7-0249-AF17-5393C320788E}"/>
              </a:ext>
            </a:extLst>
          </p:cNvPr>
          <p:cNvSpPr/>
          <p:nvPr/>
        </p:nvSpPr>
        <p:spPr>
          <a:xfrm>
            <a:off x="7290816" y="2938272"/>
            <a:ext cx="4341836" cy="3688692"/>
          </a:xfrm>
          <a:prstGeom prst="wedgeRoundRectCallout">
            <a:avLst>
              <a:gd name="adj1" fmla="val 38782"/>
              <a:gd name="adj2" fmla="val 55389"/>
              <a:gd name="adj3" fmla="val 16667"/>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6100" lvl="1">
              <a:lnSpc>
                <a:spcPct val="90000"/>
              </a:lnSpc>
              <a:spcBef>
                <a:spcPts val="500"/>
              </a:spcBef>
              <a:buClr>
                <a:srgbClr val="3F3F3F"/>
              </a:buClr>
              <a:buSzPts val="2200"/>
            </a:pPr>
            <a:r>
              <a:rPr lang="en-US" sz="2400" dirty="0">
                <a:solidFill>
                  <a:srgbClr val="3F3F3F"/>
                </a:solidFill>
                <a:latin typeface="Helvetica Neue Light"/>
                <a:ea typeface="Helvetica Neue Light"/>
                <a:sym typeface="Helvetica Neue Light"/>
              </a:rPr>
              <a:t>“MPP is the coordinated processing of a program by multiple </a:t>
            </a:r>
            <a:r>
              <a:rPr lang="en-US" sz="2400" u="sng" dirty="0">
                <a:solidFill>
                  <a:srgbClr val="0070C0"/>
                </a:solidFill>
                <a:latin typeface="Helvetica Neue Light"/>
                <a:ea typeface="Helvetica Neue Light"/>
                <a:sym typeface="Helvetica Neue Light"/>
                <a:hlinkClick r:id="rId3">
                  <a:extLst>
                    <a:ext uri="{A12FA001-AC4F-418D-AE19-62706E023703}">
                      <ahyp:hlinkClr xmlns:ahyp="http://schemas.microsoft.com/office/drawing/2018/hyperlinkcolor" val="tx"/>
                    </a:ext>
                  </a:extLst>
                </a:hlinkClick>
              </a:rPr>
              <a:t>processor</a:t>
            </a:r>
            <a:r>
              <a:rPr lang="en-US" sz="2400" dirty="0">
                <a:solidFill>
                  <a:srgbClr val="0070C0"/>
                </a:solidFill>
                <a:latin typeface="Helvetica Neue Light"/>
                <a:ea typeface="Helvetica Neue Light"/>
                <a:sym typeface="Helvetica Neue Light"/>
              </a:rPr>
              <a:t>s</a:t>
            </a:r>
            <a:r>
              <a:rPr lang="en-US" sz="2400" dirty="0">
                <a:solidFill>
                  <a:srgbClr val="3F3F3F"/>
                </a:solidFill>
                <a:latin typeface="Helvetica Neue Light"/>
                <a:ea typeface="Helvetica Neue Light"/>
                <a:sym typeface="Helvetica Neue Light"/>
              </a:rPr>
              <a:t> that work on different parts of the program, with each processor using its own </a:t>
            </a:r>
            <a:r>
              <a:rPr lang="en-US" sz="2400" u="sng" dirty="0">
                <a:solidFill>
                  <a:srgbClr val="0070C0"/>
                </a:solidFill>
                <a:latin typeface="Helvetica Neue Light"/>
                <a:ea typeface="Helvetica Neue Light"/>
                <a:sym typeface="Helvetica Neue Light"/>
                <a:hlinkClick r:id="rId4">
                  <a:extLst>
                    <a:ext uri="{A12FA001-AC4F-418D-AE19-62706E023703}">
                      <ahyp:hlinkClr xmlns:ahyp="http://schemas.microsoft.com/office/drawing/2018/hyperlinkcolor" val="tx"/>
                    </a:ext>
                  </a:extLst>
                </a:hlinkClick>
              </a:rPr>
              <a:t>operating system</a:t>
            </a:r>
            <a:r>
              <a:rPr lang="en-US" sz="2400" dirty="0">
                <a:solidFill>
                  <a:srgbClr val="0070C0"/>
                </a:solidFill>
                <a:latin typeface="Helvetica Neue Light"/>
                <a:ea typeface="Helvetica Neue Light"/>
                <a:sym typeface="Helvetica Neue Light"/>
              </a:rPr>
              <a:t> </a:t>
            </a:r>
            <a:r>
              <a:rPr lang="en-US" sz="2400" dirty="0">
                <a:solidFill>
                  <a:srgbClr val="3F3F3F"/>
                </a:solidFill>
                <a:latin typeface="Helvetica Neue Light"/>
                <a:ea typeface="Helvetica Neue Light"/>
                <a:sym typeface="Helvetica Neue Light"/>
              </a:rPr>
              <a:t>and </a:t>
            </a:r>
            <a:r>
              <a:rPr lang="en-US" sz="2400" u="sng" dirty="0">
                <a:solidFill>
                  <a:srgbClr val="0070C0"/>
                </a:solidFill>
                <a:latin typeface="Helvetica Neue Light"/>
                <a:ea typeface="Helvetica Neue Light"/>
                <a:sym typeface="Helvetica Neue Light"/>
                <a:hlinkClick r:id="rId5">
                  <a:extLst>
                    <a:ext uri="{A12FA001-AC4F-418D-AE19-62706E023703}">
                      <ahyp:hlinkClr xmlns:ahyp="http://schemas.microsoft.com/office/drawing/2018/hyperlinkcolor" val="tx"/>
                    </a:ext>
                  </a:extLst>
                </a:hlinkClick>
              </a:rPr>
              <a:t>memory</a:t>
            </a:r>
            <a:r>
              <a:rPr lang="en-US" sz="2400" dirty="0">
                <a:solidFill>
                  <a:srgbClr val="3F3F3F"/>
                </a:solidFill>
                <a:latin typeface="Helvetica Neue Light"/>
                <a:ea typeface="Helvetica Neue Light"/>
                <a:sym typeface="Helvetica Neue Light"/>
              </a:rPr>
              <a:t>”</a:t>
            </a:r>
          </a:p>
          <a:p>
            <a:pPr algn="ctr"/>
            <a:endParaRPr lang="en-US" dirty="0"/>
          </a:p>
        </p:txBody>
      </p:sp>
    </p:spTree>
    <p:extLst>
      <p:ext uri="{BB962C8B-B14F-4D97-AF65-F5344CB8AC3E}">
        <p14:creationId xmlns:p14="http://schemas.microsoft.com/office/powerpoint/2010/main" val="36797988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C08BE-8664-8747-98B0-7B1DDF3E7A69}"/>
              </a:ext>
            </a:extLst>
          </p:cNvPr>
          <p:cNvSpPr>
            <a:spLocks noGrp="1"/>
          </p:cNvSpPr>
          <p:nvPr>
            <p:ph type="title"/>
          </p:nvPr>
        </p:nvSpPr>
        <p:spPr/>
        <p:txBody>
          <a:bodyPr/>
          <a:lstStyle/>
          <a:p>
            <a:r>
              <a:rPr lang="en-US" dirty="0"/>
              <a:t>What does Snowflake offer?</a:t>
            </a:r>
          </a:p>
        </p:txBody>
      </p:sp>
      <p:sp>
        <p:nvSpPr>
          <p:cNvPr id="3" name="Text Placeholder 2">
            <a:extLst>
              <a:ext uri="{FF2B5EF4-FFF2-40B4-BE49-F238E27FC236}">
                <a16:creationId xmlns:a16="http://schemas.microsoft.com/office/drawing/2014/main" id="{1969FD96-4752-F942-9D9B-5E18117205B4}"/>
              </a:ext>
            </a:extLst>
          </p:cNvPr>
          <p:cNvSpPr>
            <a:spLocks noGrp="1"/>
          </p:cNvSpPr>
          <p:nvPr>
            <p:ph type="body" idx="1"/>
          </p:nvPr>
        </p:nvSpPr>
        <p:spPr>
          <a:xfrm>
            <a:off x="425664" y="1402272"/>
            <a:ext cx="5414304" cy="4680000"/>
          </a:xfrm>
        </p:spPr>
        <p:txBody>
          <a:bodyPr/>
          <a:lstStyle/>
          <a:p>
            <a:pPr marL="76200" indent="0">
              <a:buNone/>
            </a:pPr>
            <a:r>
              <a:rPr lang="en-US" dirty="0"/>
              <a:t>Let’s divide data warehouses into </a:t>
            </a:r>
            <a:r>
              <a:rPr lang="en-US" b="1" dirty="0"/>
              <a:t>three parts:</a:t>
            </a:r>
            <a:endParaRPr lang="en-US" dirty="0"/>
          </a:p>
          <a:p>
            <a:pPr lvl="1">
              <a:buFont typeface="Wingdings" pitchFamily="2" charset="2"/>
              <a:buChar char="Ø"/>
            </a:pPr>
            <a:r>
              <a:rPr lang="en-US" b="1" dirty="0"/>
              <a:t>Storage:</a:t>
            </a:r>
            <a:r>
              <a:rPr lang="en-US" dirty="0"/>
              <a:t> for storing data and</a:t>
            </a:r>
          </a:p>
          <a:p>
            <a:pPr lvl="1">
              <a:buFont typeface="Wingdings" pitchFamily="2" charset="2"/>
              <a:buChar char="Ø"/>
            </a:pPr>
            <a:r>
              <a:rPr lang="en-US" b="1" dirty="0"/>
              <a:t>Computing:</a:t>
            </a:r>
            <a:r>
              <a:rPr lang="en-US" dirty="0"/>
              <a:t> which is what allows us to do all the things we do in structured SQL databases</a:t>
            </a:r>
          </a:p>
          <a:p>
            <a:pPr lvl="1">
              <a:buFont typeface="Wingdings" pitchFamily="2" charset="2"/>
              <a:buChar char="Ø"/>
            </a:pPr>
            <a:r>
              <a:rPr lang="en-US" b="1" dirty="0"/>
              <a:t>Services:</a:t>
            </a:r>
            <a:r>
              <a:rPr lang="en-US" dirty="0"/>
              <a:t> Which are some of the things like pipelines, etc.</a:t>
            </a:r>
            <a:endParaRPr lang="en-US" b="1" dirty="0"/>
          </a:p>
          <a:p>
            <a:pPr lvl="1"/>
            <a:endParaRPr lang="en-US" b="1" dirty="0"/>
          </a:p>
        </p:txBody>
      </p:sp>
      <p:sp>
        <p:nvSpPr>
          <p:cNvPr id="4" name="Slide Number Placeholder 3">
            <a:extLst>
              <a:ext uri="{FF2B5EF4-FFF2-40B4-BE49-F238E27FC236}">
                <a16:creationId xmlns:a16="http://schemas.microsoft.com/office/drawing/2014/main" id="{E65D30D3-7B04-0349-A8F9-9F5F477DEDD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47</a:t>
            </a:fld>
            <a:endParaRPr lang="en-US"/>
          </a:p>
        </p:txBody>
      </p:sp>
      <p:pic>
        <p:nvPicPr>
          <p:cNvPr id="32" name="Picture 31" descr="A screenshot of a cell phone&#10;&#10;Description automatically generated">
            <a:extLst>
              <a:ext uri="{FF2B5EF4-FFF2-40B4-BE49-F238E27FC236}">
                <a16:creationId xmlns:a16="http://schemas.microsoft.com/office/drawing/2014/main" id="{EB636CD3-18C9-114B-AD9C-0DE26F124AB7}"/>
              </a:ext>
            </a:extLst>
          </p:cNvPr>
          <p:cNvPicPr>
            <a:picLocks noChangeAspect="1"/>
          </p:cNvPicPr>
          <p:nvPr/>
        </p:nvPicPr>
        <p:blipFill>
          <a:blip r:embed="rId2"/>
          <a:stretch>
            <a:fillRect/>
          </a:stretch>
        </p:blipFill>
        <p:spPr>
          <a:xfrm>
            <a:off x="6242304" y="1726268"/>
            <a:ext cx="5414302" cy="4252529"/>
          </a:xfrm>
          <a:prstGeom prst="rect">
            <a:avLst/>
          </a:prstGeom>
        </p:spPr>
      </p:pic>
      <p:sp>
        <p:nvSpPr>
          <p:cNvPr id="33" name="Rounded Rectangular Callout 32">
            <a:extLst>
              <a:ext uri="{FF2B5EF4-FFF2-40B4-BE49-F238E27FC236}">
                <a16:creationId xmlns:a16="http://schemas.microsoft.com/office/drawing/2014/main" id="{8C5FACD9-9F97-3D40-BF26-86ABEE09B1DE}"/>
              </a:ext>
            </a:extLst>
          </p:cNvPr>
          <p:cNvSpPr/>
          <p:nvPr/>
        </p:nvSpPr>
        <p:spPr>
          <a:xfrm>
            <a:off x="828000" y="4657344"/>
            <a:ext cx="4585248" cy="2015942"/>
          </a:xfrm>
          <a:prstGeom prst="wedgeRoundRectCallout">
            <a:avLst>
              <a:gd name="adj1" fmla="val -35682"/>
              <a:gd name="adj2" fmla="val 62501"/>
              <a:gd name="adj3" fmla="val 16667"/>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lvl="0" algn="ctr">
              <a:lnSpc>
                <a:spcPct val="90000"/>
              </a:lnSpc>
              <a:spcBef>
                <a:spcPts val="1000"/>
              </a:spcBef>
              <a:buClr>
                <a:srgbClr val="3F3F3F"/>
              </a:buClr>
              <a:buSzPts val="2400"/>
            </a:pPr>
            <a:r>
              <a:rPr lang="en-US" sz="2400" dirty="0">
                <a:solidFill>
                  <a:srgbClr val="3F3F3F"/>
                </a:solidFill>
                <a:latin typeface="Helvetica Neue Light"/>
                <a:ea typeface="Helvetica Neue Light"/>
                <a:sym typeface="Helvetica Neue Light"/>
              </a:rPr>
              <a:t>Snowflake offers us the opportunity to </a:t>
            </a:r>
            <a:r>
              <a:rPr lang="en-US" sz="2400" b="1" dirty="0">
                <a:solidFill>
                  <a:srgbClr val="00B050"/>
                </a:solidFill>
                <a:latin typeface="Helvetica Neue Light"/>
                <a:ea typeface="Helvetica Neue Light"/>
                <a:sym typeface="Helvetica Neue Light"/>
              </a:rPr>
              <a:t>independently scale</a:t>
            </a:r>
            <a:r>
              <a:rPr lang="en-US" sz="2400" dirty="0">
                <a:solidFill>
                  <a:srgbClr val="00B050"/>
                </a:solidFill>
                <a:latin typeface="Helvetica Neue Light"/>
                <a:ea typeface="Helvetica Neue Light"/>
                <a:sym typeface="Helvetica Neue Light"/>
              </a:rPr>
              <a:t> </a:t>
            </a:r>
            <a:r>
              <a:rPr lang="en-US" sz="2400" dirty="0">
                <a:solidFill>
                  <a:srgbClr val="3F3F3F"/>
                </a:solidFill>
                <a:latin typeface="Helvetica Neue Light"/>
                <a:ea typeface="Helvetica Neue Light"/>
                <a:sym typeface="Helvetica Neue Light"/>
              </a:rPr>
              <a:t>the storage, services, and the computing. Why is this important? </a:t>
            </a:r>
          </a:p>
          <a:p>
            <a:pPr algn="ctr"/>
            <a:endParaRPr lang="en-US" dirty="0"/>
          </a:p>
        </p:txBody>
      </p:sp>
    </p:spTree>
    <p:extLst>
      <p:ext uri="{BB962C8B-B14F-4D97-AF65-F5344CB8AC3E}">
        <p14:creationId xmlns:p14="http://schemas.microsoft.com/office/powerpoint/2010/main" val="3114767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7248E-0A28-4045-A75C-14A99C9221D6}"/>
              </a:ext>
            </a:extLst>
          </p:cNvPr>
          <p:cNvSpPr>
            <a:spLocks noGrp="1"/>
          </p:cNvSpPr>
          <p:nvPr>
            <p:ph type="title"/>
          </p:nvPr>
        </p:nvSpPr>
        <p:spPr/>
        <p:txBody>
          <a:bodyPr/>
          <a:lstStyle/>
          <a:p>
            <a:r>
              <a:rPr lang="en-US" dirty="0"/>
              <a:t>Snowflake Elasticity</a:t>
            </a:r>
          </a:p>
        </p:txBody>
      </p:sp>
      <p:sp>
        <p:nvSpPr>
          <p:cNvPr id="3" name="Text Placeholder 2">
            <a:extLst>
              <a:ext uri="{FF2B5EF4-FFF2-40B4-BE49-F238E27FC236}">
                <a16:creationId xmlns:a16="http://schemas.microsoft.com/office/drawing/2014/main" id="{692D6426-47A9-3445-B0F3-D17DEA364C24}"/>
              </a:ext>
            </a:extLst>
          </p:cNvPr>
          <p:cNvSpPr>
            <a:spLocks noGrp="1"/>
          </p:cNvSpPr>
          <p:nvPr>
            <p:ph type="body" idx="1"/>
          </p:nvPr>
        </p:nvSpPr>
        <p:spPr>
          <a:xfrm>
            <a:off x="298176" y="1164037"/>
            <a:ext cx="11595648" cy="4680000"/>
          </a:xfrm>
        </p:spPr>
        <p:txBody>
          <a:bodyPr/>
          <a:lstStyle/>
          <a:p>
            <a:r>
              <a:rPr lang="en-US" dirty="0"/>
              <a:t>Snowflake has a novel concept to deal with elasticity: </a:t>
            </a:r>
          </a:p>
          <a:p>
            <a:pPr lvl="1">
              <a:buFont typeface="Wingdings" pitchFamily="2" charset="2"/>
              <a:buChar char="Ø"/>
            </a:pPr>
            <a:r>
              <a:rPr lang="en-US" dirty="0"/>
              <a:t>This means that we can deal with the DATA STORAGE, COMPUTE and USERS (Services) layer without effecting the other ones</a:t>
            </a:r>
          </a:p>
        </p:txBody>
      </p:sp>
      <p:sp>
        <p:nvSpPr>
          <p:cNvPr id="4" name="Slide Number Placeholder 3">
            <a:extLst>
              <a:ext uri="{FF2B5EF4-FFF2-40B4-BE49-F238E27FC236}">
                <a16:creationId xmlns:a16="http://schemas.microsoft.com/office/drawing/2014/main" id="{11478F85-DF34-F848-B060-AF543DBFB67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48</a:t>
            </a:fld>
            <a:endParaRPr lang="en-US"/>
          </a:p>
        </p:txBody>
      </p:sp>
      <p:pic>
        <p:nvPicPr>
          <p:cNvPr id="7" name="Picture 6" descr="A screenshot of a computer&#10;&#10;Description automatically generated">
            <a:extLst>
              <a:ext uri="{FF2B5EF4-FFF2-40B4-BE49-F238E27FC236}">
                <a16:creationId xmlns:a16="http://schemas.microsoft.com/office/drawing/2014/main" id="{61441AB8-A055-A943-8C0B-5F99BA56B740}"/>
              </a:ext>
            </a:extLst>
          </p:cNvPr>
          <p:cNvPicPr>
            <a:picLocks noChangeAspect="1"/>
          </p:cNvPicPr>
          <p:nvPr/>
        </p:nvPicPr>
        <p:blipFill>
          <a:blip r:embed="rId3"/>
          <a:stretch>
            <a:fillRect/>
          </a:stretch>
        </p:blipFill>
        <p:spPr>
          <a:xfrm>
            <a:off x="2913888" y="2398986"/>
            <a:ext cx="5627116" cy="1821371"/>
          </a:xfrm>
          <a:prstGeom prst="rect">
            <a:avLst/>
          </a:prstGeom>
        </p:spPr>
      </p:pic>
      <p:pic>
        <p:nvPicPr>
          <p:cNvPr id="9" name="Picture 8" descr="A picture containing cup, indoor, table, sitting&#10;&#10;Description automatically generated">
            <a:extLst>
              <a:ext uri="{FF2B5EF4-FFF2-40B4-BE49-F238E27FC236}">
                <a16:creationId xmlns:a16="http://schemas.microsoft.com/office/drawing/2014/main" id="{274E517B-6F03-A44C-A90C-11A5B10325FB}"/>
              </a:ext>
            </a:extLst>
          </p:cNvPr>
          <p:cNvPicPr>
            <a:picLocks noChangeAspect="1"/>
          </p:cNvPicPr>
          <p:nvPr/>
        </p:nvPicPr>
        <p:blipFill>
          <a:blip r:embed="rId4"/>
          <a:stretch>
            <a:fillRect/>
          </a:stretch>
        </p:blipFill>
        <p:spPr>
          <a:xfrm>
            <a:off x="145934" y="5043989"/>
            <a:ext cx="3581453" cy="91348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1AE4D98-5F8F-6943-8783-D9C3493E04CE}"/>
              </a:ext>
            </a:extLst>
          </p:cNvPr>
          <p:cNvPicPr>
            <a:picLocks noChangeAspect="1"/>
          </p:cNvPicPr>
          <p:nvPr/>
        </p:nvPicPr>
        <p:blipFill>
          <a:blip r:embed="rId5"/>
          <a:stretch>
            <a:fillRect/>
          </a:stretch>
        </p:blipFill>
        <p:spPr>
          <a:xfrm>
            <a:off x="8312371" y="5035564"/>
            <a:ext cx="3581453" cy="913488"/>
          </a:xfrm>
          <a:prstGeom prst="rect">
            <a:avLst/>
          </a:prstGeom>
        </p:spPr>
      </p:pic>
      <p:pic>
        <p:nvPicPr>
          <p:cNvPr id="13" name="Picture 12" descr="A picture containing yellow&#10;&#10;Description automatically generated">
            <a:extLst>
              <a:ext uri="{FF2B5EF4-FFF2-40B4-BE49-F238E27FC236}">
                <a16:creationId xmlns:a16="http://schemas.microsoft.com/office/drawing/2014/main" id="{E7A032C3-EBC1-3744-A820-B3684707CC0A}"/>
              </a:ext>
            </a:extLst>
          </p:cNvPr>
          <p:cNvPicPr>
            <a:picLocks noChangeAspect="1"/>
          </p:cNvPicPr>
          <p:nvPr/>
        </p:nvPicPr>
        <p:blipFill>
          <a:blip r:embed="rId6"/>
          <a:stretch>
            <a:fillRect/>
          </a:stretch>
        </p:blipFill>
        <p:spPr>
          <a:xfrm>
            <a:off x="4305273" y="5052469"/>
            <a:ext cx="3581453" cy="913488"/>
          </a:xfrm>
          <a:prstGeom prst="rect">
            <a:avLst/>
          </a:prstGeom>
        </p:spPr>
      </p:pic>
      <p:sp>
        <p:nvSpPr>
          <p:cNvPr id="14" name="TextBox 13">
            <a:extLst>
              <a:ext uri="{FF2B5EF4-FFF2-40B4-BE49-F238E27FC236}">
                <a16:creationId xmlns:a16="http://schemas.microsoft.com/office/drawing/2014/main" id="{071E5150-F8AE-9746-8E56-291541B580C9}"/>
              </a:ext>
            </a:extLst>
          </p:cNvPr>
          <p:cNvSpPr txBox="1"/>
          <p:nvPr/>
        </p:nvSpPr>
        <p:spPr>
          <a:xfrm>
            <a:off x="1367268" y="4582324"/>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DATA</a:t>
            </a:r>
          </a:p>
        </p:txBody>
      </p:sp>
      <p:sp>
        <p:nvSpPr>
          <p:cNvPr id="15" name="TextBox 14">
            <a:extLst>
              <a:ext uri="{FF2B5EF4-FFF2-40B4-BE49-F238E27FC236}">
                <a16:creationId xmlns:a16="http://schemas.microsoft.com/office/drawing/2014/main" id="{DE24E68D-1639-8A4E-895F-771C370586E6}"/>
              </a:ext>
            </a:extLst>
          </p:cNvPr>
          <p:cNvSpPr txBox="1"/>
          <p:nvPr/>
        </p:nvSpPr>
        <p:spPr>
          <a:xfrm>
            <a:off x="5533132" y="5965957"/>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Compute</a:t>
            </a:r>
          </a:p>
        </p:txBody>
      </p:sp>
      <p:sp>
        <p:nvSpPr>
          <p:cNvPr id="16" name="TextBox 15">
            <a:extLst>
              <a:ext uri="{FF2B5EF4-FFF2-40B4-BE49-F238E27FC236}">
                <a16:creationId xmlns:a16="http://schemas.microsoft.com/office/drawing/2014/main" id="{64815178-5EB5-7144-8FBA-8F9B776643F7}"/>
              </a:ext>
            </a:extLst>
          </p:cNvPr>
          <p:cNvSpPr txBox="1"/>
          <p:nvPr/>
        </p:nvSpPr>
        <p:spPr>
          <a:xfrm>
            <a:off x="9379709" y="4590804"/>
            <a:ext cx="1670304" cy="461665"/>
          </a:xfrm>
          <a:prstGeom prst="rect">
            <a:avLst/>
          </a:prstGeom>
          <a:noFill/>
        </p:spPr>
        <p:txBody>
          <a:bodyPr wrap="square" rtlCol="0">
            <a:spAutoFit/>
          </a:bodyPr>
          <a:lstStyle/>
          <a:p>
            <a:r>
              <a:rPr lang="en-US" sz="2400" b="1" dirty="0">
                <a:latin typeface="Helvetica Neue Light" panose="02000403000000020004" pitchFamily="2" charset="0"/>
                <a:ea typeface="Helvetica Neue Light" panose="02000403000000020004" pitchFamily="2" charset="0"/>
              </a:rPr>
              <a:t>Services</a:t>
            </a:r>
          </a:p>
        </p:txBody>
      </p:sp>
    </p:spTree>
    <p:extLst>
      <p:ext uri="{BB962C8B-B14F-4D97-AF65-F5344CB8AC3E}">
        <p14:creationId xmlns:p14="http://schemas.microsoft.com/office/powerpoint/2010/main" val="653206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8CD94F-E5AC-9049-B774-C24EDC301FCD}"/>
              </a:ext>
            </a:extLst>
          </p:cNvPr>
          <p:cNvPicPr>
            <a:picLocks noChangeAspect="1"/>
          </p:cNvPicPr>
          <p:nvPr/>
        </p:nvPicPr>
        <p:blipFill>
          <a:blip r:embed="rId2"/>
          <a:stretch>
            <a:fillRect/>
          </a:stretch>
        </p:blipFill>
        <p:spPr>
          <a:xfrm>
            <a:off x="4611914" y="3597047"/>
            <a:ext cx="1039368" cy="1039368"/>
          </a:xfrm>
          <a:prstGeom prst="rect">
            <a:avLst/>
          </a:prstGeom>
        </p:spPr>
      </p:pic>
      <p:sp>
        <p:nvSpPr>
          <p:cNvPr id="2" name="Title 1">
            <a:extLst>
              <a:ext uri="{FF2B5EF4-FFF2-40B4-BE49-F238E27FC236}">
                <a16:creationId xmlns:a16="http://schemas.microsoft.com/office/drawing/2014/main" id="{0CBC6E0A-2C15-134D-B8F3-D50D912970A7}"/>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F175F78D-08CE-FF49-B682-DD588CE7D27A}"/>
              </a:ext>
            </a:extLst>
          </p:cNvPr>
          <p:cNvSpPr>
            <a:spLocks noGrp="1"/>
          </p:cNvSpPr>
          <p:nvPr>
            <p:ph type="body" idx="1"/>
          </p:nvPr>
        </p:nvSpPr>
        <p:spPr/>
        <p:txBody>
          <a:bodyPr/>
          <a:lstStyle/>
          <a:p>
            <a:r>
              <a:rPr lang="en-US" dirty="0"/>
              <a:t>So now let’s talk about a lot of the “under the hood” things that Snowflake can do for us, including:</a:t>
            </a:r>
          </a:p>
          <a:p>
            <a:pPr lvl="1">
              <a:buFont typeface="Wingdings" pitchFamily="2" charset="2"/>
              <a:buChar char="Ø"/>
            </a:pPr>
            <a:r>
              <a:rPr lang="en-US" b="1" dirty="0"/>
              <a:t>Time Travel: </a:t>
            </a:r>
          </a:p>
          <a:p>
            <a:pPr lvl="2">
              <a:buFont typeface="Courier New" panose="02070309020205020404" pitchFamily="49" charset="0"/>
              <a:buChar char="o"/>
            </a:pPr>
            <a:r>
              <a:rPr lang="en-US" dirty="0"/>
              <a:t>Enables you to immediately revert any table, database or schema to a previous state. It’s enabled automatically and stores data as it’s transformed for up to 24 hours, or 90 days in enterprise versions. </a:t>
            </a:r>
          </a:p>
          <a:p>
            <a:pPr lvl="2">
              <a:buFont typeface="Courier New" panose="02070309020205020404" pitchFamily="49" charset="0"/>
              <a:buChar char="o"/>
            </a:pPr>
            <a:endParaRPr lang="en-US" dirty="0"/>
          </a:p>
          <a:p>
            <a:pPr lvl="2">
              <a:buFont typeface="Courier New" panose="02070309020205020404" pitchFamily="49" charset="0"/>
              <a:buChar char="o"/>
            </a:pPr>
            <a:endParaRPr lang="en-US" dirty="0"/>
          </a:p>
          <a:p>
            <a:pPr lvl="1">
              <a:buFont typeface="Wingdings" pitchFamily="2" charset="2"/>
              <a:buChar char="Ø"/>
            </a:pPr>
            <a:r>
              <a:rPr lang="en-US" b="1" dirty="0"/>
              <a:t>Copying to clone: </a:t>
            </a:r>
          </a:p>
          <a:p>
            <a:pPr lvl="2">
              <a:buFont typeface="Courier New" panose="02070309020205020404" pitchFamily="49" charset="0"/>
              <a:buChar char="o"/>
            </a:pPr>
            <a:r>
              <a:rPr lang="en-US" dirty="0"/>
              <a:t>Most data warehouses require you to copy data to clone, forcing a large amount of manual effort and a significant time investment. </a:t>
            </a:r>
          </a:p>
          <a:p>
            <a:pPr lvl="2">
              <a:buFont typeface="Courier New" panose="02070309020205020404" pitchFamily="49" charset="0"/>
              <a:buChar char="o"/>
            </a:pPr>
            <a:r>
              <a:rPr lang="en-US" dirty="0"/>
              <a:t>Snowflake’s multi-cluster, shared data architecture ensures that you never need to copy any data, because any warehouse or database automatically references the same centralized data store</a:t>
            </a:r>
          </a:p>
          <a:p>
            <a:pPr lvl="2"/>
            <a:endParaRPr lang="en-US" dirty="0"/>
          </a:p>
        </p:txBody>
      </p:sp>
      <p:sp>
        <p:nvSpPr>
          <p:cNvPr id="4" name="Slide Number Placeholder 3">
            <a:extLst>
              <a:ext uri="{FF2B5EF4-FFF2-40B4-BE49-F238E27FC236}">
                <a16:creationId xmlns:a16="http://schemas.microsoft.com/office/drawing/2014/main" id="{DF467EBE-C4F6-CE47-B323-BFFDA0AE7F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49</a:t>
            </a:fld>
            <a:endParaRPr lang="en-US"/>
          </a:p>
        </p:txBody>
      </p:sp>
      <p:pic>
        <p:nvPicPr>
          <p:cNvPr id="6" name="Picture 5">
            <a:extLst>
              <a:ext uri="{FF2B5EF4-FFF2-40B4-BE49-F238E27FC236}">
                <a16:creationId xmlns:a16="http://schemas.microsoft.com/office/drawing/2014/main" id="{E04BAEEC-F329-9D4B-B650-D0DE7EBD63F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89" b="94667" l="3111" r="89778">
                        <a14:foregroundMark x1="5333" y1="88889" x2="60889" y2="94667"/>
                        <a14:foregroundMark x1="60889" y1="94667" x2="71111" y2="89778"/>
                        <a14:foregroundMark x1="71111" y1="89778" x2="72889" y2="89778"/>
                        <a14:foregroundMark x1="84000" y1="87111" x2="86667" y2="86222"/>
                        <a14:foregroundMark x1="88889" y1="31111" x2="88889" y2="20000"/>
                        <a14:foregroundMark x1="88889" y1="20000" x2="90222" y2="16889"/>
                        <a14:foregroundMark x1="39556" y1="8444" x2="48000" y2="12889"/>
                        <a14:foregroundMark x1="40000" y1="4889" x2="46667" y2="4889"/>
                        <a14:foregroundMark x1="3111" y1="86667" x2="10667" y2="94222"/>
                      </a14:backgroundRemoval>
                    </a14:imgEffect>
                  </a14:imgLayer>
                </a14:imgProps>
              </a:ext>
            </a:extLst>
          </a:blip>
          <a:stretch>
            <a:fillRect/>
          </a:stretch>
        </p:blipFill>
        <p:spPr>
          <a:xfrm rot="20461287" flipH="1">
            <a:off x="38142" y="2079321"/>
            <a:ext cx="1828709" cy="1788664"/>
          </a:xfrm>
          <a:prstGeom prst="rect">
            <a:avLst/>
          </a:prstGeom>
        </p:spPr>
      </p:pic>
      <p:pic>
        <p:nvPicPr>
          <p:cNvPr id="7" name="Picture 6">
            <a:extLst>
              <a:ext uri="{FF2B5EF4-FFF2-40B4-BE49-F238E27FC236}">
                <a16:creationId xmlns:a16="http://schemas.microsoft.com/office/drawing/2014/main" id="{E0CAE716-7824-8446-B6B0-7E7C3E0A70B4}"/>
              </a:ext>
            </a:extLst>
          </p:cNvPr>
          <p:cNvPicPr>
            <a:picLocks noChangeAspect="1"/>
          </p:cNvPicPr>
          <p:nvPr/>
        </p:nvPicPr>
        <p:blipFill>
          <a:blip r:embed="rId2"/>
          <a:stretch>
            <a:fillRect/>
          </a:stretch>
        </p:blipFill>
        <p:spPr>
          <a:xfrm>
            <a:off x="4056271" y="3718560"/>
            <a:ext cx="1039368" cy="1039368"/>
          </a:xfrm>
          <a:prstGeom prst="rect">
            <a:avLst/>
          </a:prstGeom>
        </p:spPr>
      </p:pic>
      <p:pic>
        <p:nvPicPr>
          <p:cNvPr id="9" name="Picture 8">
            <a:extLst>
              <a:ext uri="{FF2B5EF4-FFF2-40B4-BE49-F238E27FC236}">
                <a16:creationId xmlns:a16="http://schemas.microsoft.com/office/drawing/2014/main" id="{71D0D6DB-D983-5B4A-86E5-B895CE73C02E}"/>
              </a:ext>
            </a:extLst>
          </p:cNvPr>
          <p:cNvPicPr>
            <a:picLocks noChangeAspect="1"/>
          </p:cNvPicPr>
          <p:nvPr/>
        </p:nvPicPr>
        <p:blipFill>
          <a:blip r:embed="rId2"/>
          <a:stretch>
            <a:fillRect/>
          </a:stretch>
        </p:blipFill>
        <p:spPr>
          <a:xfrm>
            <a:off x="5164946" y="3718560"/>
            <a:ext cx="1039368" cy="1039368"/>
          </a:xfrm>
          <a:prstGeom prst="rect">
            <a:avLst/>
          </a:prstGeom>
        </p:spPr>
      </p:pic>
    </p:spTree>
    <p:extLst>
      <p:ext uri="{BB962C8B-B14F-4D97-AF65-F5344CB8AC3E}">
        <p14:creationId xmlns:p14="http://schemas.microsoft.com/office/powerpoint/2010/main" val="142343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2" name="Picture 1">
            <a:extLst>
              <a:ext uri="{FF2B5EF4-FFF2-40B4-BE49-F238E27FC236}">
                <a16:creationId xmlns:a16="http://schemas.microsoft.com/office/drawing/2014/main" id="{31A3F671-CE6A-4E4F-8D96-DADA3D7C3636}"/>
              </a:ext>
            </a:extLst>
          </p:cNvPr>
          <p:cNvPicPr>
            <a:picLocks noChangeAspect="1"/>
          </p:cNvPicPr>
          <p:nvPr/>
        </p:nvPicPr>
        <p:blipFill>
          <a:blip r:embed="rId3"/>
          <a:stretch>
            <a:fillRect/>
          </a:stretch>
        </p:blipFill>
        <p:spPr>
          <a:xfrm>
            <a:off x="6834397" y="3424962"/>
            <a:ext cx="2036724" cy="2036724"/>
          </a:xfrm>
          <a:prstGeom prst="rect">
            <a:avLst/>
          </a:prstGeom>
        </p:spPr>
      </p:pic>
      <p:pic>
        <p:nvPicPr>
          <p:cNvPr id="6" name="Picture 5" descr="A group of people posing for the camera&#10;&#10;Description automatically generated">
            <a:extLst>
              <a:ext uri="{FF2B5EF4-FFF2-40B4-BE49-F238E27FC236}">
                <a16:creationId xmlns:a16="http://schemas.microsoft.com/office/drawing/2014/main" id="{98F71A02-7698-E747-9D9D-B55043915BD1}"/>
              </a:ext>
            </a:extLst>
          </p:cNvPr>
          <p:cNvPicPr>
            <a:picLocks noChangeAspect="1"/>
          </p:cNvPicPr>
          <p:nvPr/>
        </p:nvPicPr>
        <p:blipFill>
          <a:blip r:embed="rId4"/>
          <a:stretch>
            <a:fillRect/>
          </a:stretch>
        </p:blipFill>
        <p:spPr>
          <a:xfrm>
            <a:off x="5092390" y="1746319"/>
            <a:ext cx="2507488" cy="1880616"/>
          </a:xfrm>
          <a:prstGeom prst="rect">
            <a:avLst/>
          </a:prstGeom>
        </p:spPr>
      </p:pic>
      <p:sp>
        <p:nvSpPr>
          <p:cNvPr id="116" name="Google Shape;116;p21"/>
          <p:cNvSpPr txBox="1">
            <a:spLocks noGrp="1"/>
          </p:cNvSpPr>
          <p:nvPr>
            <p:ph type="title"/>
          </p:nvPr>
        </p:nvSpPr>
        <p:spPr>
          <a:xfrm>
            <a:off x="960000" y="293107"/>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About the instructors</a:t>
            </a:r>
            <a:endParaRPr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pic>
        <p:nvPicPr>
          <p:cNvPr id="4" name="Picture 3" descr="A person standing in front of a large rock&#10;&#10;Description automatically generated">
            <a:extLst>
              <a:ext uri="{FF2B5EF4-FFF2-40B4-BE49-F238E27FC236}">
                <a16:creationId xmlns:a16="http://schemas.microsoft.com/office/drawing/2014/main" id="{2789C92F-4382-5443-8574-EAB748866EAF}"/>
              </a:ext>
            </a:extLst>
          </p:cNvPr>
          <p:cNvPicPr>
            <a:picLocks noChangeAspect="1"/>
          </p:cNvPicPr>
          <p:nvPr/>
        </p:nvPicPr>
        <p:blipFill>
          <a:blip r:embed="rId5"/>
          <a:stretch>
            <a:fillRect/>
          </a:stretch>
        </p:blipFill>
        <p:spPr>
          <a:xfrm>
            <a:off x="3019798" y="2054126"/>
            <a:ext cx="2585549" cy="3878324"/>
          </a:xfrm>
          <a:prstGeom prst="rect">
            <a:avLst/>
          </a:prstGeom>
        </p:spPr>
      </p:pic>
    </p:spTree>
    <p:extLst>
      <p:ext uri="{BB962C8B-B14F-4D97-AF65-F5344CB8AC3E}">
        <p14:creationId xmlns:p14="http://schemas.microsoft.com/office/powerpoint/2010/main" val="3288083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99C1AF-9907-314E-9F00-30185A7011F6}"/>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5038852" y="331562"/>
            <a:ext cx="4699000" cy="2146300"/>
          </a:xfrm>
          <a:prstGeom prst="rect">
            <a:avLst/>
          </a:prstGeom>
        </p:spPr>
      </p:pic>
      <p:sp>
        <p:nvSpPr>
          <p:cNvPr id="2" name="Title 1">
            <a:extLst>
              <a:ext uri="{FF2B5EF4-FFF2-40B4-BE49-F238E27FC236}">
                <a16:creationId xmlns:a16="http://schemas.microsoft.com/office/drawing/2014/main" id="{5858D555-95C4-394D-B1D0-7AF11FB60ECB}"/>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B244041C-CFDE-C04B-8902-99528E3255ED}"/>
              </a:ext>
            </a:extLst>
          </p:cNvPr>
          <p:cNvSpPr>
            <a:spLocks noGrp="1"/>
          </p:cNvSpPr>
          <p:nvPr>
            <p:ph type="body" idx="1"/>
          </p:nvPr>
        </p:nvSpPr>
        <p:spPr>
          <a:xfrm>
            <a:off x="523200" y="1601950"/>
            <a:ext cx="10512000" cy="4680000"/>
          </a:xfrm>
        </p:spPr>
        <p:txBody>
          <a:bodyPr/>
          <a:lstStyle/>
          <a:p>
            <a:r>
              <a:rPr lang="en-US" b="1" dirty="0"/>
              <a:t>Data distribution:</a:t>
            </a:r>
          </a:p>
          <a:p>
            <a:pPr lvl="1">
              <a:buFont typeface="Wingdings" pitchFamily="2" charset="2"/>
              <a:buChar char="Ø"/>
            </a:pPr>
            <a:r>
              <a:rPr lang="en-US" dirty="0"/>
              <a:t>Managed automatically by Snowflake based on usage. </a:t>
            </a:r>
          </a:p>
          <a:p>
            <a:pPr lvl="1">
              <a:buFont typeface="Wingdings" pitchFamily="2" charset="2"/>
              <a:buChar char="Ø"/>
            </a:pPr>
            <a:r>
              <a:rPr lang="en-US" dirty="0"/>
              <a:t>Snowflake automatically manages how data is distributed in the virtual warehouse</a:t>
            </a:r>
          </a:p>
          <a:p>
            <a:pPr lvl="2">
              <a:buFont typeface="Courier New" panose="02070309020205020404" pitchFamily="49" charset="0"/>
              <a:buChar char="o"/>
            </a:pPr>
            <a:r>
              <a:rPr lang="en-US" dirty="0"/>
              <a:t>Other systems rely on a static partitioning scheme based on a distribution algorithm or key chosen by the user at load time</a:t>
            </a:r>
          </a:p>
          <a:p>
            <a:pPr lvl="1">
              <a:buFont typeface="Wingdings" pitchFamily="2" charset="2"/>
              <a:buChar char="Ø"/>
            </a:pPr>
            <a:r>
              <a:rPr lang="en-US" dirty="0"/>
              <a:t>Data is automatically redistributed based on usage to minimize data shuffling and maximize performance. </a:t>
            </a:r>
          </a:p>
          <a:p>
            <a:r>
              <a:rPr lang="en-US" b="1" dirty="0"/>
              <a:t>Loading Data:</a:t>
            </a:r>
          </a:p>
          <a:p>
            <a:pPr lvl="1">
              <a:buFont typeface="Wingdings" pitchFamily="2" charset="2"/>
              <a:buChar char="Ø"/>
            </a:pPr>
            <a:r>
              <a:rPr lang="en-US" dirty="0"/>
              <a:t>Complex ETL data pipelines are no longer needed to prepare data for loading. Snowflake natively supports and optimizes diverse data, both structured and semi-structured, while making that data accessible via SQL. </a:t>
            </a:r>
          </a:p>
        </p:txBody>
      </p:sp>
      <p:sp>
        <p:nvSpPr>
          <p:cNvPr id="4" name="Slide Number Placeholder 3">
            <a:extLst>
              <a:ext uri="{FF2B5EF4-FFF2-40B4-BE49-F238E27FC236}">
                <a16:creationId xmlns:a16="http://schemas.microsoft.com/office/drawing/2014/main" id="{19BA5EDA-D248-6249-98DC-75A1B371F24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50</a:t>
            </a:fld>
            <a:endParaRPr lang="en-US"/>
          </a:p>
        </p:txBody>
      </p:sp>
    </p:spTree>
    <p:extLst>
      <p:ext uri="{BB962C8B-B14F-4D97-AF65-F5344CB8AC3E}">
        <p14:creationId xmlns:p14="http://schemas.microsoft.com/office/powerpoint/2010/main" val="4045540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Data Engineers and ETL</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Data Engineers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7" name="Picture 6">
            <a:extLst>
              <a:ext uri="{FF2B5EF4-FFF2-40B4-BE49-F238E27FC236}">
                <a16:creationId xmlns:a16="http://schemas.microsoft.com/office/drawing/2014/main" id="{6099928B-72B7-F546-B8BD-2EB1D893DDE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6364" r="91818">
                        <a14:foregroundMark x1="10909" y1="18182" x2="9818" y2="30364"/>
                        <a14:foregroundMark x1="9818" y1="30364" x2="12545" y2="40364"/>
                        <a14:foregroundMark x1="12545" y1="40364" x2="13091" y2="81818"/>
                        <a14:foregroundMark x1="13091" y1="81818" x2="21273" y2="86182"/>
                        <a14:foregroundMark x1="21273" y1="86182" x2="41273" y2="87091"/>
                        <a14:foregroundMark x1="41273" y1="87091" x2="62727" y2="86182"/>
                        <a14:foregroundMark x1="62727" y1="86182" x2="82727" y2="86364"/>
                        <a14:foregroundMark x1="82727" y1="86364" x2="89455" y2="78909"/>
                        <a14:foregroundMark x1="89455" y1="78909" x2="84909" y2="25818"/>
                        <a14:foregroundMark x1="84909" y1="25818" x2="79818" y2="18000"/>
                        <a14:foregroundMark x1="79818" y1="18000" x2="15818" y2="18182"/>
                        <a14:foregroundMark x1="15818" y1="18182" x2="11273" y2="27455"/>
                        <a14:foregroundMark x1="11273" y1="27455" x2="34364" y2="26000"/>
                        <a14:foregroundMark x1="34364" y1="26000" x2="28909" y2="35273"/>
                        <a14:foregroundMark x1="28909" y1="35273" x2="38545" y2="33818"/>
                        <a14:foregroundMark x1="38545" y1="33818" x2="25818" y2="44182"/>
                        <a14:foregroundMark x1="25818" y1="44182" x2="27091" y2="56545"/>
                        <a14:foregroundMark x1="27091" y1="56545" x2="45636" y2="56182"/>
                        <a14:foregroundMark x1="45636" y1="56182" x2="39273" y2="62909"/>
                        <a14:foregroundMark x1="39273" y1="62909" x2="58545" y2="70909"/>
                        <a14:foregroundMark x1="58545" y1="70909" x2="71273" y2="58545"/>
                        <a14:foregroundMark x1="71273" y1="58545" x2="72364" y2="45818"/>
                        <a14:foregroundMark x1="72364" y1="45818" x2="69636" y2="32909"/>
                        <a14:foregroundMark x1="69636" y1="32909" x2="58909" y2="36000"/>
                        <a14:foregroundMark x1="58909" y1="36000" x2="37273" y2="53091"/>
                        <a14:foregroundMark x1="37273" y1="53091" x2="32182" y2="64909"/>
                        <a14:foregroundMark x1="32182" y1="64909" x2="31455" y2="75455"/>
                        <a14:foregroundMark x1="31455" y1="75455" x2="57273" y2="75091"/>
                        <a14:foregroundMark x1="57273" y1="75091" x2="71636" y2="76182"/>
                        <a14:foregroundMark x1="38545" y1="44182" x2="61455" y2="26364"/>
                        <a14:foregroundMark x1="61455" y1="26364" x2="76364" y2="28364"/>
                        <a14:foregroundMark x1="90000" y1="25818" x2="84909" y2="18000"/>
                        <a14:foregroundMark x1="84909" y1="18000" x2="9818" y2="18000"/>
                        <a14:foregroundMark x1="10727" y1="17455" x2="34909" y2="16364"/>
                        <a14:foregroundMark x1="34909" y1="16364" x2="76182" y2="17091"/>
                        <a14:foregroundMark x1="76182" y1="17091" x2="86182" y2="16909"/>
                        <a14:foregroundMark x1="86182" y1="16909" x2="89091" y2="18364"/>
                        <a14:foregroundMark x1="90182" y1="19091" x2="80909" y2="16000"/>
                        <a14:foregroundMark x1="80909" y1="16000" x2="80364" y2="16000"/>
                        <a14:foregroundMark x1="90000" y1="18364" x2="88182" y2="16364"/>
                        <a14:foregroundMark x1="59273" y1="54000" x2="67636" y2="46364"/>
                        <a14:foregroundMark x1="67636" y1="46364" x2="54364" y2="53818"/>
                        <a14:foregroundMark x1="54364" y1="53818" x2="51091" y2="57818"/>
                        <a14:foregroundMark x1="42909" y1="32364" x2="37818" y2="29273"/>
                        <a14:foregroundMark x1="40182" y1="44000" x2="32182" y2="48545"/>
                        <a14:foregroundMark x1="32182" y1="48545" x2="41455" y2="47091"/>
                        <a14:foregroundMark x1="41455" y1="47091" x2="44545" y2="47091"/>
                        <a14:foregroundMark x1="22545" y1="82545" x2="70364" y2="76182"/>
                        <a14:foregroundMark x1="53818" y1="85273" x2="25455" y2="83818"/>
                        <a14:foregroundMark x1="11455" y1="86000" x2="9091" y2="58000"/>
                        <a14:foregroundMark x1="7273" y1="56545" x2="10909" y2="38182"/>
                        <a14:foregroundMark x1="10909" y1="38182" x2="10909" y2="38182"/>
                        <a14:foregroundMark x1="6545" y1="21636" x2="12182" y2="16000"/>
                        <a14:foregroundMark x1="91818" y1="18909" x2="84545" y2="15636"/>
                        <a14:foregroundMark x1="8000" y1="18909" x2="11455" y2="16364"/>
                      </a14:backgroundRemoval>
                    </a14:imgEffect>
                  </a14:imgLayer>
                </a14:imgProps>
              </a:ext>
            </a:extLst>
          </a:blip>
          <a:stretch>
            <a:fillRect/>
          </a:stretch>
        </p:blipFill>
        <p:spPr>
          <a:xfrm>
            <a:off x="2633472" y="529633"/>
            <a:ext cx="6425903" cy="6425903"/>
          </a:xfrm>
          <a:prstGeom prst="rect">
            <a:avLst/>
          </a:prstGeom>
        </p:spPr>
      </p:pic>
    </p:spTree>
    <p:extLst>
      <p:ext uri="{BB962C8B-B14F-4D97-AF65-F5344CB8AC3E}">
        <p14:creationId xmlns:p14="http://schemas.microsoft.com/office/powerpoint/2010/main" val="2468679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01678-C7BA-6B4D-9D4E-3D778FF0D3CD}"/>
              </a:ext>
            </a:extLst>
          </p:cNvPr>
          <p:cNvSpPr>
            <a:spLocks noGrp="1"/>
          </p:cNvSpPr>
          <p:nvPr>
            <p:ph type="title"/>
          </p:nvPr>
        </p:nvSpPr>
        <p:spPr/>
        <p:txBody>
          <a:bodyPr/>
          <a:lstStyle/>
          <a:p>
            <a:r>
              <a:rPr lang="en-US" dirty="0"/>
              <a:t>What is the difference?</a:t>
            </a:r>
          </a:p>
        </p:txBody>
      </p:sp>
      <p:sp>
        <p:nvSpPr>
          <p:cNvPr id="4" name="Slide Number Placeholder 3">
            <a:extLst>
              <a:ext uri="{FF2B5EF4-FFF2-40B4-BE49-F238E27FC236}">
                <a16:creationId xmlns:a16="http://schemas.microsoft.com/office/drawing/2014/main" id="{63BE093F-96E9-E94C-B7FE-15CA69A274A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E330AD94-86AB-8541-BCA1-B8EE75201401}"/>
              </a:ext>
            </a:extLst>
          </p:cNvPr>
          <p:cNvPicPr>
            <a:picLocks noChangeAspect="1"/>
          </p:cNvPicPr>
          <p:nvPr/>
        </p:nvPicPr>
        <p:blipFill>
          <a:blip r:embed="rId3"/>
          <a:stretch>
            <a:fillRect/>
          </a:stretch>
        </p:blipFill>
        <p:spPr>
          <a:xfrm>
            <a:off x="316991" y="1482721"/>
            <a:ext cx="4409529" cy="4852699"/>
          </a:xfrm>
          <a:prstGeom prst="rect">
            <a:avLst/>
          </a:prstGeom>
        </p:spPr>
      </p:pic>
      <p:pic>
        <p:nvPicPr>
          <p:cNvPr id="7" name="Picture 6">
            <a:extLst>
              <a:ext uri="{FF2B5EF4-FFF2-40B4-BE49-F238E27FC236}">
                <a16:creationId xmlns:a16="http://schemas.microsoft.com/office/drawing/2014/main" id="{CA0F1591-5591-3542-8896-70EA5B3B0D6D}"/>
              </a:ext>
            </a:extLst>
          </p:cNvPr>
          <p:cNvPicPr>
            <a:picLocks noChangeAspect="1"/>
          </p:cNvPicPr>
          <p:nvPr/>
        </p:nvPicPr>
        <p:blipFill>
          <a:blip r:embed="rId4"/>
          <a:stretch>
            <a:fillRect/>
          </a:stretch>
        </p:blipFill>
        <p:spPr>
          <a:xfrm>
            <a:off x="5057370" y="2243328"/>
            <a:ext cx="7134630" cy="3907790"/>
          </a:xfrm>
          <a:prstGeom prst="rect">
            <a:avLst/>
          </a:prstGeom>
        </p:spPr>
      </p:pic>
    </p:spTree>
    <p:extLst>
      <p:ext uri="{BB962C8B-B14F-4D97-AF65-F5344CB8AC3E}">
        <p14:creationId xmlns:p14="http://schemas.microsoft.com/office/powerpoint/2010/main" val="1679049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AEFCE-A615-8242-89D2-729C239E30C4}"/>
              </a:ext>
            </a:extLst>
          </p:cNvPr>
          <p:cNvSpPr>
            <a:spLocks noGrp="1"/>
          </p:cNvSpPr>
          <p:nvPr>
            <p:ph type="title"/>
          </p:nvPr>
        </p:nvSpPr>
        <p:spPr/>
        <p:txBody>
          <a:bodyPr/>
          <a:lstStyle/>
          <a:p>
            <a:r>
              <a:rPr lang="en-US" dirty="0"/>
              <a:t>Extract, Transform, and Load </a:t>
            </a:r>
          </a:p>
        </p:txBody>
      </p:sp>
      <p:sp>
        <p:nvSpPr>
          <p:cNvPr id="4" name="Slide Number Placeholder 3">
            <a:extLst>
              <a:ext uri="{FF2B5EF4-FFF2-40B4-BE49-F238E27FC236}">
                <a16:creationId xmlns:a16="http://schemas.microsoft.com/office/drawing/2014/main" id="{36BEFE8D-1F2F-B34E-BCF5-CD293A6FD4B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6" name="Picture 5">
            <a:extLst>
              <a:ext uri="{FF2B5EF4-FFF2-40B4-BE49-F238E27FC236}">
                <a16:creationId xmlns:a16="http://schemas.microsoft.com/office/drawing/2014/main" id="{C22949B1-7033-D240-8DA0-C74CB7445A3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57" b="89825" l="6641" r="91895">
                        <a14:foregroundMark x1="7910" y1="75676" x2="6641" y2="23370"/>
                        <a14:foregroundMark x1="6641" y1="23370" x2="8398" y2="18760"/>
                        <a14:foregroundMark x1="90625" y1="75994" x2="91895" y2="21304"/>
                        <a14:foregroundMark x1="91895" y1="21304" x2="91797" y2="21145"/>
                      </a14:backgroundRemoval>
                    </a14:imgEffect>
                  </a14:imgLayer>
                </a14:imgProps>
              </a:ext>
            </a:extLst>
          </a:blip>
          <a:stretch>
            <a:fillRect/>
          </a:stretch>
        </p:blipFill>
        <p:spPr>
          <a:xfrm>
            <a:off x="1032471" y="982546"/>
            <a:ext cx="10127057" cy="6210734"/>
          </a:xfrm>
          <a:prstGeom prst="rect">
            <a:avLst/>
          </a:prstGeom>
        </p:spPr>
      </p:pic>
    </p:spTree>
    <p:extLst>
      <p:ext uri="{BB962C8B-B14F-4D97-AF65-F5344CB8AC3E}">
        <p14:creationId xmlns:p14="http://schemas.microsoft.com/office/powerpoint/2010/main" val="1059448986"/>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4003</TotalTime>
  <Words>4168</Words>
  <Application>Microsoft Macintosh PowerPoint</Application>
  <PresentationFormat>Widescreen</PresentationFormat>
  <Paragraphs>529</Paragraphs>
  <Slides>50</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Wingdings</vt:lpstr>
      <vt:lpstr>Courier New</vt:lpstr>
      <vt:lpstr>Helvetica Neue Light</vt:lpstr>
      <vt:lpstr>Calibri</vt:lpstr>
      <vt:lpstr>DI Template</vt:lpstr>
      <vt:lpstr>WELCOME</vt:lpstr>
      <vt:lpstr>An Overview</vt:lpstr>
      <vt:lpstr>Technologies we cover</vt:lpstr>
      <vt:lpstr>Our Practitioners</vt:lpstr>
      <vt:lpstr>About the instructors</vt:lpstr>
      <vt:lpstr>PowerPoint Presentation</vt:lpstr>
      <vt:lpstr>Data Engineers</vt:lpstr>
      <vt:lpstr>What is the difference?</vt:lpstr>
      <vt:lpstr>Extract, Transform, and Load </vt:lpstr>
      <vt:lpstr>Basic ETL Process </vt:lpstr>
      <vt:lpstr>Data Extraction</vt:lpstr>
      <vt:lpstr>SQL Extraction</vt:lpstr>
      <vt:lpstr>Row Oriented and Columnar </vt:lpstr>
      <vt:lpstr>API Source Extraction</vt:lpstr>
      <vt:lpstr>File reading Extraction</vt:lpstr>
      <vt:lpstr>Config Files </vt:lpstr>
      <vt:lpstr>YAML vs JSON vs XML</vt:lpstr>
      <vt:lpstr>Transforming</vt:lpstr>
      <vt:lpstr>Examples of Transformations</vt:lpstr>
      <vt:lpstr>Examples of Validations</vt:lpstr>
      <vt:lpstr>Transforming in Code</vt:lpstr>
      <vt:lpstr>Batch Loading vs Streaming</vt:lpstr>
      <vt:lpstr>Batch Loading vs Streaming</vt:lpstr>
      <vt:lpstr>Batch Loading vs Streaming Differences</vt:lpstr>
      <vt:lpstr>Event Driven vs Batch Architecture</vt:lpstr>
      <vt:lpstr>Event Driven</vt:lpstr>
      <vt:lpstr>What Architecture is right for your team?</vt:lpstr>
      <vt:lpstr>Loading</vt:lpstr>
      <vt:lpstr>Index Loading</vt:lpstr>
      <vt:lpstr>Dim vs Fact</vt:lpstr>
      <vt:lpstr>Dim vs Fact</vt:lpstr>
      <vt:lpstr>Best Practices in ETL </vt:lpstr>
      <vt:lpstr>Confused? ASK QUESTIONS</vt:lpstr>
      <vt:lpstr>Break &amp; Lab1</vt:lpstr>
      <vt:lpstr>PowerPoint Presentation</vt:lpstr>
      <vt:lpstr>AWS Regions</vt:lpstr>
      <vt:lpstr>IAM User and Permissions</vt:lpstr>
      <vt:lpstr>Creating and Managing Virtual Machines with EC2</vt:lpstr>
      <vt:lpstr>Provisions</vt:lpstr>
      <vt:lpstr>Networking (Virtual Private Cloud)</vt:lpstr>
      <vt:lpstr>Storage</vt:lpstr>
      <vt:lpstr>Moving Data in the Cloud</vt:lpstr>
      <vt:lpstr>Transforming Data</vt:lpstr>
      <vt:lpstr>Traditional vs Cloud Data Warehousing</vt:lpstr>
      <vt:lpstr>Snowflake is a hybrid of Shared Nothing and Disk</vt:lpstr>
      <vt:lpstr>Massive Parallel Processing</vt:lpstr>
      <vt:lpstr>What does Snowflake offer?</vt:lpstr>
      <vt:lpstr>Snowflake Elasticity</vt:lpstr>
      <vt:lpstr>Snowflake Automation</vt:lpstr>
      <vt:lpstr>Snowflake Automation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52</cp:revision>
  <dcterms:modified xsi:type="dcterms:W3CDTF">2020-06-24T06:48:57Z</dcterms:modified>
</cp:coreProperties>
</file>